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Average"/>
      <p:regular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04ebb87c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f04ebb87c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f0296da37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f0296da37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f0296da37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f0296da37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0296da37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0296da37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0296da37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0296da37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f0296da37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f0296da37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f0296da37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f0296da37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0296da37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f0296da37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0296da377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f0296da377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0296da377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f0296da377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f0296da3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f0296da3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0296da377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f0296da377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0a1d0b8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f0a1d0b8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f0a1d0b89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f0a1d0b89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0a1d0b893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f0a1d0b89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0a1d0b89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f0a1d0b89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f0296da37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f0296da37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f0476bd25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f0476bd25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f0476bd2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f0476bd2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f0476bd25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f0476bd25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f0296da37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f0296da37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0296da37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f0296da37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0296da37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0296da37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f0296da37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f0296da37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a:solidFill>
            <a:srgbClr val="FFD966"/>
          </a:solidFill>
          <a:ln cap="flat" cmpd="sng" w="19050">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jp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13.jpg"/><Relationship Id="rId6"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9.jp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hyperlink" Target="https://www.kaggle.com/datasets/mlg-ulb/creditcardfrau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3219603" y="0"/>
            <a:ext cx="5924400" cy="1571100"/>
          </a:xfrm>
          <a:prstGeom prst="rect">
            <a:avLst/>
          </a:prstGeom>
          <a:ln cap="flat" cmpd="sng" w="9525">
            <a:solidFill>
              <a:srgbClr val="F3F3F3"/>
            </a:solidFill>
            <a:prstDash val="solid"/>
            <a:round/>
            <a:headEnd len="sm" w="sm" type="none"/>
            <a:tailEnd len="sm" w="sm" type="none"/>
          </a:ln>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CREDIT CARD FRAUD DETECTION</a:t>
            </a:r>
            <a:endParaRPr/>
          </a:p>
        </p:txBody>
      </p:sp>
      <p:sp>
        <p:nvSpPr>
          <p:cNvPr id="60" name="Google Shape;60;p13"/>
          <p:cNvSpPr txBox="1"/>
          <p:nvPr>
            <p:ph idx="1" type="subTitle"/>
          </p:nvPr>
        </p:nvSpPr>
        <p:spPr>
          <a:xfrm>
            <a:off x="6106600" y="3636750"/>
            <a:ext cx="3279900" cy="1291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BRO-CODE</a:t>
            </a:r>
            <a:endParaRPr/>
          </a:p>
          <a:p>
            <a:pPr indent="0" lvl="0" marL="0" rtl="0" algn="ctr">
              <a:spcBef>
                <a:spcPts val="0"/>
              </a:spcBef>
              <a:spcAft>
                <a:spcPts val="0"/>
              </a:spcAft>
              <a:buNone/>
            </a:pPr>
            <a:r>
              <a:rPr lang="en-GB"/>
              <a:t>DATA ANALYTICS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82000" y="175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MODULES USED</a:t>
            </a:r>
            <a:endParaRPr/>
          </a:p>
        </p:txBody>
      </p:sp>
      <p:sp>
        <p:nvSpPr>
          <p:cNvPr id="147" name="Google Shape;147;p22"/>
          <p:cNvSpPr txBox="1"/>
          <p:nvPr>
            <p:ph idx="1" type="body"/>
          </p:nvPr>
        </p:nvSpPr>
        <p:spPr>
          <a:xfrm>
            <a:off x="311700" y="635250"/>
            <a:ext cx="8520600" cy="423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8" name="Google Shape;148;p22"/>
          <p:cNvSpPr/>
          <p:nvPr/>
        </p:nvSpPr>
        <p:spPr>
          <a:xfrm rot="10800000">
            <a:off x="2177150" y="7381875"/>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77" l="0" r="0" t="-38887"/>
            </a:stretch>
          </a:blipFill>
          <a:ln>
            <a:noFill/>
          </a:ln>
        </p:spPr>
      </p:sp>
      <p:sp>
        <p:nvSpPr>
          <p:cNvPr id="149" name="Google Shape;149;p22"/>
          <p:cNvSpPr/>
          <p:nvPr/>
        </p:nvSpPr>
        <p:spPr>
          <a:xfrm>
            <a:off x="415600" y="703175"/>
            <a:ext cx="1439274" cy="1399391"/>
          </a:xfrm>
          <a:custGeom>
            <a:rect b="b" l="l" r="r" t="t"/>
            <a:pathLst>
              <a:path extrusionOk="0" h="3392462" w="2593286">
                <a:moveTo>
                  <a:pt x="0" y="0"/>
                </a:moveTo>
                <a:lnTo>
                  <a:pt x="2593286" y="0"/>
                </a:lnTo>
                <a:lnTo>
                  <a:pt x="2593286" y="3392462"/>
                </a:lnTo>
                <a:lnTo>
                  <a:pt x="0" y="3392462"/>
                </a:lnTo>
                <a:lnTo>
                  <a:pt x="0" y="0"/>
                </a:lnTo>
                <a:close/>
              </a:path>
            </a:pathLst>
          </a:custGeom>
          <a:blipFill rotWithShape="1">
            <a:blip r:embed="rId4">
              <a:alphaModFix/>
            </a:blip>
            <a:stretch>
              <a:fillRect b="-14949" l="-43568" r="-35668" t="-22059"/>
            </a:stretch>
          </a:blipFill>
          <a:ln>
            <a:noFill/>
          </a:ln>
        </p:spPr>
      </p:sp>
      <p:sp>
        <p:nvSpPr>
          <p:cNvPr id="150" name="Google Shape;150;p22"/>
          <p:cNvSpPr/>
          <p:nvPr/>
        </p:nvSpPr>
        <p:spPr>
          <a:xfrm>
            <a:off x="1959475" y="703825"/>
            <a:ext cx="1991855" cy="1728805"/>
          </a:xfrm>
          <a:custGeom>
            <a:rect b="b" l="l" r="r" t="t"/>
            <a:pathLst>
              <a:path extrusionOk="0" h="3006618" w="2497624">
                <a:moveTo>
                  <a:pt x="0" y="0"/>
                </a:moveTo>
                <a:lnTo>
                  <a:pt x="2497624" y="0"/>
                </a:lnTo>
                <a:lnTo>
                  <a:pt x="2497624" y="3006618"/>
                </a:lnTo>
                <a:lnTo>
                  <a:pt x="0" y="3006618"/>
                </a:lnTo>
                <a:lnTo>
                  <a:pt x="0" y="0"/>
                </a:lnTo>
                <a:close/>
              </a:path>
            </a:pathLst>
          </a:custGeom>
          <a:blipFill rotWithShape="1">
            <a:blip r:embed="rId5">
              <a:alphaModFix/>
            </a:blip>
            <a:stretch>
              <a:fillRect b="0" l="0" r="0" t="0"/>
            </a:stretch>
          </a:blipFill>
          <a:ln>
            <a:noFill/>
          </a:ln>
        </p:spPr>
      </p:sp>
      <p:sp>
        <p:nvSpPr>
          <p:cNvPr id="151" name="Google Shape;151;p22"/>
          <p:cNvSpPr/>
          <p:nvPr/>
        </p:nvSpPr>
        <p:spPr>
          <a:xfrm>
            <a:off x="4159823" y="703825"/>
            <a:ext cx="2359706" cy="1398105"/>
          </a:xfrm>
          <a:custGeom>
            <a:rect b="b" l="l" r="r" t="t"/>
            <a:pathLst>
              <a:path extrusionOk="0" h="1804006" w="3419864">
                <a:moveTo>
                  <a:pt x="0" y="0"/>
                </a:moveTo>
                <a:lnTo>
                  <a:pt x="3419864" y="0"/>
                </a:lnTo>
                <a:lnTo>
                  <a:pt x="3419864" y="1804006"/>
                </a:lnTo>
                <a:lnTo>
                  <a:pt x="0" y="1804006"/>
                </a:lnTo>
                <a:lnTo>
                  <a:pt x="0" y="0"/>
                </a:lnTo>
                <a:close/>
              </a:path>
            </a:pathLst>
          </a:custGeom>
          <a:blipFill rotWithShape="1">
            <a:blip r:embed="rId6">
              <a:alphaModFix/>
            </a:blip>
            <a:stretch>
              <a:fillRect b="0" l="0" r="0" t="0"/>
            </a:stretch>
          </a:blipFill>
          <a:ln>
            <a:noFill/>
          </a:ln>
        </p:spPr>
      </p:sp>
      <p:sp>
        <p:nvSpPr>
          <p:cNvPr id="152" name="Google Shape;152;p22"/>
          <p:cNvSpPr/>
          <p:nvPr/>
        </p:nvSpPr>
        <p:spPr>
          <a:xfrm>
            <a:off x="6861476" y="724900"/>
            <a:ext cx="1751036" cy="1399365"/>
          </a:xfrm>
          <a:custGeom>
            <a:rect b="b" l="l" r="r" t="t"/>
            <a:pathLst>
              <a:path extrusionOk="0" h="1670883" w="2613486">
                <a:moveTo>
                  <a:pt x="0" y="0"/>
                </a:moveTo>
                <a:lnTo>
                  <a:pt x="2613486" y="0"/>
                </a:lnTo>
                <a:lnTo>
                  <a:pt x="2613486" y="1670883"/>
                </a:lnTo>
                <a:lnTo>
                  <a:pt x="0" y="1670883"/>
                </a:lnTo>
                <a:lnTo>
                  <a:pt x="0" y="0"/>
                </a:lnTo>
                <a:close/>
              </a:path>
            </a:pathLst>
          </a:custGeom>
          <a:blipFill rotWithShape="1">
            <a:blip r:embed="rId7">
              <a:alphaModFix/>
            </a:blip>
            <a:stretch>
              <a:fillRect b="-24208" l="-40988" r="-38699" t="-25449"/>
            </a:stretch>
          </a:blipFill>
          <a:ln>
            <a:noFill/>
          </a:ln>
        </p:spPr>
      </p:sp>
      <p:cxnSp>
        <p:nvCxnSpPr>
          <p:cNvPr id="153" name="Google Shape;153;p22"/>
          <p:cNvCxnSpPr/>
          <p:nvPr/>
        </p:nvCxnSpPr>
        <p:spPr>
          <a:xfrm>
            <a:off x="1959475" y="696200"/>
            <a:ext cx="900" cy="4156500"/>
          </a:xfrm>
          <a:prstGeom prst="straightConnector1">
            <a:avLst/>
          </a:prstGeom>
          <a:noFill/>
          <a:ln cap="flat" cmpd="sng" w="9525">
            <a:solidFill>
              <a:srgbClr val="000000"/>
            </a:solidFill>
            <a:prstDash val="solid"/>
            <a:round/>
            <a:headEnd len="med" w="med" type="none"/>
            <a:tailEnd len="med" w="med" type="none"/>
          </a:ln>
        </p:spPr>
      </p:cxnSp>
      <p:cxnSp>
        <p:nvCxnSpPr>
          <p:cNvPr id="154" name="Google Shape;154;p22"/>
          <p:cNvCxnSpPr/>
          <p:nvPr/>
        </p:nvCxnSpPr>
        <p:spPr>
          <a:xfrm>
            <a:off x="4055925" y="644225"/>
            <a:ext cx="17400" cy="4329600"/>
          </a:xfrm>
          <a:prstGeom prst="straightConnector1">
            <a:avLst/>
          </a:prstGeom>
          <a:noFill/>
          <a:ln cap="flat" cmpd="sng" w="9525">
            <a:solidFill>
              <a:srgbClr val="000000"/>
            </a:solidFill>
            <a:prstDash val="solid"/>
            <a:round/>
            <a:headEnd len="med" w="med" type="none"/>
            <a:tailEnd len="med" w="med" type="none"/>
          </a:ln>
        </p:spPr>
      </p:cxnSp>
      <p:cxnSp>
        <p:nvCxnSpPr>
          <p:cNvPr id="155" name="Google Shape;155;p22"/>
          <p:cNvCxnSpPr/>
          <p:nvPr/>
        </p:nvCxnSpPr>
        <p:spPr>
          <a:xfrm>
            <a:off x="6619000" y="505700"/>
            <a:ext cx="21900" cy="4373100"/>
          </a:xfrm>
          <a:prstGeom prst="straightConnector1">
            <a:avLst/>
          </a:prstGeom>
          <a:noFill/>
          <a:ln cap="flat" cmpd="sng" w="9525">
            <a:solidFill>
              <a:srgbClr val="000000"/>
            </a:solidFill>
            <a:prstDash val="solid"/>
            <a:round/>
            <a:headEnd len="med" w="med" type="none"/>
            <a:tailEnd len="med" w="med" type="none"/>
          </a:ln>
        </p:spPr>
      </p:cxnSp>
      <p:cxnSp>
        <p:nvCxnSpPr>
          <p:cNvPr id="156" name="Google Shape;156;p22"/>
          <p:cNvCxnSpPr/>
          <p:nvPr/>
        </p:nvCxnSpPr>
        <p:spPr>
          <a:xfrm>
            <a:off x="382000" y="2432625"/>
            <a:ext cx="8520600" cy="0"/>
          </a:xfrm>
          <a:prstGeom prst="straightConnector1">
            <a:avLst/>
          </a:prstGeom>
          <a:noFill/>
          <a:ln cap="flat" cmpd="sng" w="9525">
            <a:solidFill>
              <a:srgbClr val="000000"/>
            </a:solidFill>
            <a:prstDash val="solid"/>
            <a:round/>
            <a:headEnd len="med" w="med" type="none"/>
            <a:tailEnd len="med" w="med" type="none"/>
          </a:ln>
        </p:spPr>
      </p:cxnSp>
      <p:sp>
        <p:nvSpPr>
          <p:cNvPr id="157" name="Google Shape;157;p22"/>
          <p:cNvSpPr txBox="1"/>
          <p:nvPr/>
        </p:nvSpPr>
        <p:spPr>
          <a:xfrm>
            <a:off x="436425" y="2601200"/>
            <a:ext cx="1418400" cy="21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200">
                <a:latin typeface="Average"/>
                <a:ea typeface="Average"/>
                <a:cs typeface="Average"/>
                <a:sym typeface="Average"/>
              </a:rPr>
              <a:t>Mathemat-ical functions library in python.</a:t>
            </a:r>
            <a:endParaRPr sz="2200">
              <a:latin typeface="Average"/>
              <a:ea typeface="Average"/>
              <a:cs typeface="Average"/>
              <a:sym typeface="Average"/>
            </a:endParaRPr>
          </a:p>
        </p:txBody>
      </p:sp>
      <p:sp>
        <p:nvSpPr>
          <p:cNvPr id="158" name="Google Shape;158;p22"/>
          <p:cNvSpPr txBox="1"/>
          <p:nvPr/>
        </p:nvSpPr>
        <p:spPr>
          <a:xfrm>
            <a:off x="2133600" y="2687775"/>
            <a:ext cx="1751100" cy="20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Average"/>
                <a:ea typeface="Average"/>
                <a:cs typeface="Average"/>
                <a:sym typeface="Average"/>
              </a:rPr>
              <a:t>Library based on matpilot in python</a:t>
            </a:r>
            <a:endParaRPr sz="2700">
              <a:latin typeface="Average"/>
              <a:ea typeface="Average"/>
              <a:cs typeface="Average"/>
              <a:sym typeface="Average"/>
            </a:endParaRPr>
          </a:p>
        </p:txBody>
      </p:sp>
      <p:sp>
        <p:nvSpPr>
          <p:cNvPr id="159" name="Google Shape;159;p22"/>
          <p:cNvSpPr txBox="1"/>
          <p:nvPr/>
        </p:nvSpPr>
        <p:spPr>
          <a:xfrm>
            <a:off x="4177150" y="2687775"/>
            <a:ext cx="2286000" cy="20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latin typeface="Average"/>
                <a:ea typeface="Average"/>
                <a:cs typeface="Average"/>
                <a:sym typeface="Average"/>
              </a:rPr>
              <a:t>Library</a:t>
            </a:r>
            <a:r>
              <a:rPr lang="en-GB" sz="2100">
                <a:latin typeface="Average"/>
                <a:ea typeface="Average"/>
                <a:cs typeface="Average"/>
                <a:sym typeface="Average"/>
              </a:rPr>
              <a:t> for manipulation of data </a:t>
            </a:r>
            <a:endParaRPr sz="2100">
              <a:latin typeface="Average"/>
              <a:ea typeface="Average"/>
              <a:cs typeface="Average"/>
              <a:sym typeface="Average"/>
            </a:endParaRPr>
          </a:p>
          <a:p>
            <a:pPr indent="0" lvl="0" marL="0" rtl="0" algn="l">
              <a:spcBef>
                <a:spcPts val="0"/>
              </a:spcBef>
              <a:spcAft>
                <a:spcPts val="0"/>
              </a:spcAft>
              <a:buNone/>
            </a:pPr>
            <a:r>
              <a:rPr lang="en-GB" sz="2100">
                <a:latin typeface="Average"/>
                <a:ea typeface="Average"/>
                <a:cs typeface="Average"/>
                <a:sym typeface="Average"/>
              </a:rPr>
              <a:t>And easy to use structures</a:t>
            </a:r>
            <a:endParaRPr sz="2100">
              <a:latin typeface="Average"/>
              <a:ea typeface="Average"/>
              <a:cs typeface="Average"/>
              <a:sym typeface="Average"/>
            </a:endParaRPr>
          </a:p>
        </p:txBody>
      </p:sp>
      <p:sp>
        <p:nvSpPr>
          <p:cNvPr id="160" name="Google Shape;160;p22"/>
          <p:cNvSpPr txBox="1"/>
          <p:nvPr/>
        </p:nvSpPr>
        <p:spPr>
          <a:xfrm>
            <a:off x="6878775" y="2722425"/>
            <a:ext cx="1751100" cy="20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Average"/>
                <a:ea typeface="Average"/>
                <a:cs typeface="Average"/>
                <a:sym typeface="Average"/>
              </a:rPr>
              <a:t>It is a machine learning library for </a:t>
            </a:r>
            <a:r>
              <a:rPr lang="en-GB" sz="2000">
                <a:latin typeface="Average"/>
                <a:ea typeface="Average"/>
                <a:cs typeface="Average"/>
                <a:sym typeface="Average"/>
              </a:rPr>
              <a:t>functions</a:t>
            </a:r>
            <a:r>
              <a:rPr lang="en-GB" sz="2000">
                <a:latin typeface="Average"/>
                <a:ea typeface="Average"/>
                <a:cs typeface="Average"/>
                <a:sym typeface="Average"/>
              </a:rPr>
              <a:t> like regression,red-uction</a:t>
            </a:r>
            <a:endParaRPr sz="2000">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BEFORE CLEANING</a:t>
            </a:r>
            <a:endParaRPr/>
          </a:p>
        </p:txBody>
      </p:sp>
      <p:sp>
        <p:nvSpPr>
          <p:cNvPr id="166" name="Google Shape;16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23"/>
          <p:cNvPicPr preferRelativeResize="0"/>
          <p:nvPr/>
        </p:nvPicPr>
        <p:blipFill>
          <a:blip r:embed="rId3">
            <a:alphaModFix/>
          </a:blip>
          <a:stretch>
            <a:fillRect/>
          </a:stretch>
        </p:blipFill>
        <p:spPr>
          <a:xfrm>
            <a:off x="907213" y="1637310"/>
            <a:ext cx="7329576" cy="2634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GRAPH BEFORE CLEANING</a:t>
            </a:r>
            <a:endParaRPr/>
          </a:p>
          <a:p>
            <a:pPr indent="0" lvl="0" marL="0" rtl="0" algn="l">
              <a:spcBef>
                <a:spcPts val="0"/>
              </a:spcBef>
              <a:spcAft>
                <a:spcPts val="0"/>
              </a:spcAft>
              <a:buNone/>
            </a:pPr>
            <a:r>
              <a:t/>
            </a:r>
            <a:endParaRPr/>
          </a:p>
        </p:txBody>
      </p:sp>
      <p:sp>
        <p:nvSpPr>
          <p:cNvPr id="173" name="Google Shape;17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24"/>
          <p:cNvPicPr preferRelativeResize="0"/>
          <p:nvPr/>
        </p:nvPicPr>
        <p:blipFill>
          <a:blip r:embed="rId3">
            <a:alphaModFix/>
          </a:blip>
          <a:stretch>
            <a:fillRect/>
          </a:stretch>
        </p:blipFill>
        <p:spPr>
          <a:xfrm>
            <a:off x="805725" y="1613100"/>
            <a:ext cx="7532552" cy="249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AFTER CLEANING</a:t>
            </a:r>
            <a:endParaRPr/>
          </a:p>
        </p:txBody>
      </p:sp>
      <p:sp>
        <p:nvSpPr>
          <p:cNvPr id="180" name="Google Shape;18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25"/>
          <p:cNvPicPr preferRelativeResize="0"/>
          <p:nvPr/>
        </p:nvPicPr>
        <p:blipFill>
          <a:blip r:embed="rId3">
            <a:alphaModFix/>
          </a:blip>
          <a:stretch>
            <a:fillRect/>
          </a:stretch>
        </p:blipFill>
        <p:spPr>
          <a:xfrm>
            <a:off x="852538" y="1344036"/>
            <a:ext cx="7595024" cy="3033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GRAPH AFTER CLEANING DATA</a:t>
            </a:r>
            <a:endParaRPr/>
          </a:p>
          <a:p>
            <a:pPr indent="0" lvl="0" marL="0" rtl="0" algn="l">
              <a:spcBef>
                <a:spcPts val="0"/>
              </a:spcBef>
              <a:spcAft>
                <a:spcPts val="0"/>
              </a:spcAft>
              <a:buNone/>
            </a:pPr>
            <a:r>
              <a:t/>
            </a:r>
            <a:endParaRPr/>
          </a:p>
        </p:txBody>
      </p:sp>
      <p:sp>
        <p:nvSpPr>
          <p:cNvPr id="187" name="Google Shape;18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26"/>
          <p:cNvPicPr preferRelativeResize="0"/>
          <p:nvPr/>
        </p:nvPicPr>
        <p:blipFill>
          <a:blip r:embed="rId3">
            <a:alphaModFix/>
          </a:blip>
          <a:stretch>
            <a:fillRect/>
          </a:stretch>
        </p:blipFill>
        <p:spPr>
          <a:xfrm>
            <a:off x="2398913" y="1309525"/>
            <a:ext cx="4346174" cy="310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VISUALIZATION OF DATA</a:t>
            </a:r>
            <a:endParaRPr/>
          </a:p>
        </p:txBody>
      </p:sp>
      <p:pic>
        <p:nvPicPr>
          <p:cNvPr id="194" name="Google Shape;194;p27"/>
          <p:cNvPicPr preferRelativeResize="0"/>
          <p:nvPr/>
        </p:nvPicPr>
        <p:blipFill>
          <a:blip r:embed="rId3">
            <a:alphaModFix/>
          </a:blip>
          <a:stretch>
            <a:fillRect/>
          </a:stretch>
        </p:blipFill>
        <p:spPr>
          <a:xfrm>
            <a:off x="3833732" y="1152475"/>
            <a:ext cx="4998568" cy="3416400"/>
          </a:xfrm>
          <a:prstGeom prst="rect">
            <a:avLst/>
          </a:prstGeom>
          <a:noFill/>
          <a:ln>
            <a:noFill/>
          </a:ln>
        </p:spPr>
      </p:pic>
      <p:sp>
        <p:nvSpPr>
          <p:cNvPr id="195" name="Google Shape;195;p27"/>
          <p:cNvSpPr txBox="1"/>
          <p:nvPr/>
        </p:nvSpPr>
        <p:spPr>
          <a:xfrm>
            <a:off x="528925" y="1152475"/>
            <a:ext cx="3304800" cy="3416400"/>
          </a:xfrm>
          <a:prstGeom prst="rect">
            <a:avLst/>
          </a:prstGeom>
          <a:solidFill>
            <a:srgbClr val="FCE5C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latin typeface="Average"/>
                <a:ea typeface="Average"/>
                <a:cs typeface="Average"/>
                <a:sym typeface="Average"/>
              </a:rPr>
              <a:t>There is a substantial class imbalance in the dataset, with non-fraudulent transactions vastly outnumbering fraudulent ones. This imbalance is common in fraud detection datasets and poses a challenge for machine learning models, which may become biased towards predicting the majority class (non-fraudulent transactions).</a:t>
            </a:r>
            <a:endParaRPr b="1" sz="1800">
              <a:solidFill>
                <a:schemeClr val="lt1"/>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idx="1" type="body"/>
          </p:nvPr>
        </p:nvSpPr>
        <p:spPr>
          <a:xfrm>
            <a:off x="311750" y="555500"/>
            <a:ext cx="3300900" cy="3975300"/>
          </a:xfrm>
          <a:prstGeom prst="rect">
            <a:avLst/>
          </a:prstGeom>
          <a:solidFill>
            <a:srgbClr val="FCE5CD"/>
          </a:solidFill>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chemeClr val="lt1"/>
              </a:solidFill>
            </a:endParaRPr>
          </a:p>
          <a:p>
            <a:pPr indent="0" lvl="0" marL="0" rtl="0" algn="l">
              <a:spcBef>
                <a:spcPts val="1200"/>
              </a:spcBef>
              <a:spcAft>
                <a:spcPts val="1200"/>
              </a:spcAft>
              <a:buNone/>
            </a:pPr>
            <a:r>
              <a:rPr b="1" lang="en-GB">
                <a:solidFill>
                  <a:schemeClr val="lt1"/>
                </a:solidFill>
              </a:rPr>
              <a:t>Features with higher correlations (positive or negative) with the target variable 'Class' can be considered important for building predictive models. In this case, V4, V11, V12, V14, and V17 are noteworthy</a:t>
            </a:r>
            <a:endParaRPr b="1">
              <a:solidFill>
                <a:schemeClr val="lt1"/>
              </a:solidFill>
            </a:endParaRPr>
          </a:p>
        </p:txBody>
      </p:sp>
      <p:pic>
        <p:nvPicPr>
          <p:cNvPr id="201" name="Google Shape;201;p28"/>
          <p:cNvPicPr preferRelativeResize="0"/>
          <p:nvPr/>
        </p:nvPicPr>
        <p:blipFill>
          <a:blip r:embed="rId3">
            <a:alphaModFix/>
          </a:blip>
          <a:stretch>
            <a:fillRect/>
          </a:stretch>
        </p:blipFill>
        <p:spPr>
          <a:xfrm>
            <a:off x="3612650" y="555488"/>
            <a:ext cx="5219650" cy="3975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1" type="body"/>
          </p:nvPr>
        </p:nvSpPr>
        <p:spPr>
          <a:xfrm>
            <a:off x="311700" y="400950"/>
            <a:ext cx="3285900" cy="4341600"/>
          </a:xfrm>
          <a:prstGeom prst="rect">
            <a:avLst/>
          </a:prstGeom>
          <a:solidFill>
            <a:srgbClr val="FCE5CD"/>
          </a:solidFill>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chemeClr val="lt1"/>
              </a:solidFill>
            </a:endParaRPr>
          </a:p>
          <a:p>
            <a:pPr indent="0" lvl="0" marL="0" rtl="0" algn="l">
              <a:spcBef>
                <a:spcPts val="1200"/>
              </a:spcBef>
              <a:spcAft>
                <a:spcPts val="0"/>
              </a:spcAft>
              <a:buNone/>
            </a:pPr>
            <a:r>
              <a:rPr b="1" lang="en-GB">
                <a:solidFill>
                  <a:schemeClr val="lt1"/>
                </a:solidFill>
              </a:rPr>
              <a:t>Non-fraudulent transactions tend to have higher variability and more high-value transactions compared to fraudulent transactions.</a:t>
            </a:r>
            <a:endParaRPr b="1">
              <a:solidFill>
                <a:schemeClr val="lt1"/>
              </a:solidFill>
            </a:endParaRPr>
          </a:p>
          <a:p>
            <a:pPr indent="0" lvl="0" marL="0" rtl="0" algn="l">
              <a:spcBef>
                <a:spcPts val="1200"/>
              </a:spcBef>
              <a:spcAft>
                <a:spcPts val="0"/>
              </a:spcAft>
              <a:buNone/>
            </a:pPr>
            <a:r>
              <a:rPr b="1" lang="en-GB">
                <a:solidFill>
                  <a:schemeClr val="lt1"/>
                </a:solidFill>
              </a:rPr>
              <a:t>Fraudulent transactions generally involve smaller amounts, which might be a strategy to avoid detection.</a:t>
            </a:r>
            <a:endParaRPr b="1">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207" name="Google Shape;207;p29"/>
          <p:cNvPicPr preferRelativeResize="0"/>
          <p:nvPr/>
        </p:nvPicPr>
        <p:blipFill>
          <a:blip r:embed="rId3">
            <a:alphaModFix/>
          </a:blip>
          <a:stretch>
            <a:fillRect/>
          </a:stretch>
        </p:blipFill>
        <p:spPr>
          <a:xfrm>
            <a:off x="3597550" y="400950"/>
            <a:ext cx="5234750" cy="4341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idx="1" type="body"/>
          </p:nvPr>
        </p:nvSpPr>
        <p:spPr>
          <a:xfrm>
            <a:off x="311700" y="400950"/>
            <a:ext cx="3285900" cy="4341600"/>
          </a:xfrm>
          <a:prstGeom prst="rect">
            <a:avLst/>
          </a:prstGeom>
          <a:solidFill>
            <a:srgbClr val="FCE5CD"/>
          </a:solidFill>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rgbClr val="111111"/>
              </a:solidFill>
            </a:endParaRPr>
          </a:p>
          <a:p>
            <a:pPr indent="0" lvl="0" marL="0" rtl="0" algn="l">
              <a:spcBef>
                <a:spcPts val="1200"/>
              </a:spcBef>
              <a:spcAft>
                <a:spcPts val="1200"/>
              </a:spcAft>
              <a:buNone/>
            </a:pPr>
            <a:r>
              <a:rPr b="1" lang="en-GB">
                <a:solidFill>
                  <a:srgbClr val="111111"/>
                </a:solidFill>
              </a:rPr>
              <a:t>The histograms along the diagonal show the distribution of individual variables for both classes. This type of visualization is useful for identifying correlations, clusters, or patterns in multivariate data.</a:t>
            </a:r>
            <a:endParaRPr b="1">
              <a:solidFill>
                <a:schemeClr val="lt1"/>
              </a:solidFill>
            </a:endParaRPr>
          </a:p>
        </p:txBody>
      </p:sp>
      <p:pic>
        <p:nvPicPr>
          <p:cNvPr id="213" name="Google Shape;213;p30"/>
          <p:cNvPicPr preferRelativeResize="0"/>
          <p:nvPr/>
        </p:nvPicPr>
        <p:blipFill>
          <a:blip r:embed="rId3">
            <a:alphaModFix/>
          </a:blip>
          <a:stretch>
            <a:fillRect/>
          </a:stretch>
        </p:blipFill>
        <p:spPr>
          <a:xfrm>
            <a:off x="3597600" y="400950"/>
            <a:ext cx="5234074" cy="434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idx="1" type="body"/>
          </p:nvPr>
        </p:nvSpPr>
        <p:spPr>
          <a:xfrm>
            <a:off x="311700" y="400950"/>
            <a:ext cx="3285900" cy="4341600"/>
          </a:xfrm>
          <a:prstGeom prst="rect">
            <a:avLst/>
          </a:prstGeom>
          <a:solidFill>
            <a:srgbClr val="FCE5CD"/>
          </a:solidFill>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chemeClr val="lt1"/>
              </a:solidFill>
            </a:endParaRPr>
          </a:p>
          <a:p>
            <a:pPr indent="0" lvl="0" marL="0" rtl="0" algn="l">
              <a:spcBef>
                <a:spcPts val="1200"/>
              </a:spcBef>
              <a:spcAft>
                <a:spcPts val="0"/>
              </a:spcAft>
              <a:buNone/>
            </a:pPr>
            <a:r>
              <a:t/>
            </a:r>
            <a:endParaRPr b="1">
              <a:solidFill>
                <a:schemeClr val="lt1"/>
              </a:solidFill>
            </a:endParaRPr>
          </a:p>
          <a:p>
            <a:pPr indent="0" lvl="0" marL="0" rtl="0" algn="l">
              <a:spcBef>
                <a:spcPts val="1200"/>
              </a:spcBef>
              <a:spcAft>
                <a:spcPts val="0"/>
              </a:spcAft>
              <a:buNone/>
            </a:pPr>
            <a:r>
              <a:t/>
            </a:r>
            <a:endParaRPr b="1">
              <a:solidFill>
                <a:schemeClr val="lt1"/>
              </a:solidFill>
            </a:endParaRPr>
          </a:p>
          <a:p>
            <a:pPr indent="0" lvl="0" marL="0" rtl="0" algn="l">
              <a:spcBef>
                <a:spcPts val="1200"/>
              </a:spcBef>
              <a:spcAft>
                <a:spcPts val="1200"/>
              </a:spcAft>
              <a:buNone/>
            </a:pPr>
            <a:r>
              <a:rPr b="1" lang="en-GB">
                <a:solidFill>
                  <a:schemeClr val="lt1"/>
                </a:solidFill>
              </a:rPr>
              <a:t>the graph provides a preliminary overview of transaction amounts over time</a:t>
            </a:r>
            <a:endParaRPr b="1">
              <a:solidFill>
                <a:schemeClr val="lt1"/>
              </a:solidFill>
            </a:endParaRPr>
          </a:p>
        </p:txBody>
      </p:sp>
      <p:pic>
        <p:nvPicPr>
          <p:cNvPr id="219" name="Google Shape;219;p31"/>
          <p:cNvPicPr preferRelativeResize="0"/>
          <p:nvPr/>
        </p:nvPicPr>
        <p:blipFill>
          <a:blip r:embed="rId3">
            <a:alphaModFix/>
          </a:blip>
          <a:stretch>
            <a:fillRect/>
          </a:stretch>
        </p:blipFill>
        <p:spPr>
          <a:xfrm>
            <a:off x="3597600" y="400950"/>
            <a:ext cx="5241600" cy="43416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CREDIT CARD FRAUD DETECTION</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311700" y="1152475"/>
            <a:ext cx="8520599" cy="3363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idx="1" type="body"/>
          </p:nvPr>
        </p:nvSpPr>
        <p:spPr>
          <a:xfrm>
            <a:off x="311700" y="400950"/>
            <a:ext cx="3285900" cy="4341600"/>
          </a:xfrm>
          <a:prstGeom prst="rect">
            <a:avLst/>
          </a:prstGeom>
          <a:solidFill>
            <a:srgbClr val="FCE5CD"/>
          </a:solidFill>
        </p:spPr>
        <p:txBody>
          <a:bodyPr anchorCtr="0" anchor="t" bIns="91425" lIns="91425" spcFirstLastPara="1" rIns="91425" wrap="square" tIns="91425">
            <a:normAutofit/>
          </a:bodyPr>
          <a:lstStyle/>
          <a:p>
            <a:pPr indent="0" lvl="0" marL="0" rtl="0" algn="l">
              <a:spcBef>
                <a:spcPts val="0"/>
              </a:spcBef>
              <a:spcAft>
                <a:spcPts val="0"/>
              </a:spcAft>
              <a:buNone/>
            </a:pPr>
            <a:r>
              <a:t/>
            </a:r>
            <a:endParaRPr b="1">
              <a:solidFill>
                <a:schemeClr val="lt1"/>
              </a:solidFill>
            </a:endParaRPr>
          </a:p>
          <a:p>
            <a:pPr indent="0" lvl="0" marL="0" rtl="0" algn="l">
              <a:spcBef>
                <a:spcPts val="1200"/>
              </a:spcBef>
              <a:spcAft>
                <a:spcPts val="0"/>
              </a:spcAft>
              <a:buNone/>
            </a:pPr>
            <a:r>
              <a:t/>
            </a:r>
            <a:endParaRPr b="1">
              <a:solidFill>
                <a:schemeClr val="lt1"/>
              </a:solidFill>
            </a:endParaRPr>
          </a:p>
          <a:p>
            <a:pPr indent="0" lvl="0" marL="0" rtl="0" algn="l">
              <a:spcBef>
                <a:spcPts val="1200"/>
              </a:spcBef>
              <a:spcAft>
                <a:spcPts val="0"/>
              </a:spcAft>
              <a:buNone/>
            </a:pPr>
            <a:r>
              <a:t/>
            </a:r>
            <a:endParaRPr b="1">
              <a:solidFill>
                <a:schemeClr val="lt1"/>
              </a:solidFill>
            </a:endParaRPr>
          </a:p>
          <a:p>
            <a:pPr indent="0" lvl="0" marL="0" rtl="0" algn="l">
              <a:spcBef>
                <a:spcPts val="1200"/>
              </a:spcBef>
              <a:spcAft>
                <a:spcPts val="1200"/>
              </a:spcAft>
              <a:buNone/>
            </a:pPr>
            <a:r>
              <a:rPr b="1" lang="en-GB">
                <a:solidFill>
                  <a:schemeClr val="lt1"/>
                </a:solidFill>
              </a:rPr>
              <a:t>the graph provides a preliminary understanding of the distribution of transaction amounts for fraudulent and non-fraudulent cases</a:t>
            </a:r>
            <a:endParaRPr b="1">
              <a:solidFill>
                <a:schemeClr val="lt1"/>
              </a:solidFill>
            </a:endParaRPr>
          </a:p>
        </p:txBody>
      </p:sp>
      <p:pic>
        <p:nvPicPr>
          <p:cNvPr id="225" name="Google Shape;225;p32"/>
          <p:cNvPicPr preferRelativeResize="0"/>
          <p:nvPr/>
        </p:nvPicPr>
        <p:blipFill>
          <a:blip r:embed="rId3">
            <a:alphaModFix/>
          </a:blip>
          <a:stretch>
            <a:fillRect/>
          </a:stretch>
        </p:blipFill>
        <p:spPr>
          <a:xfrm>
            <a:off x="3597600" y="400950"/>
            <a:ext cx="5241600" cy="434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36595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Machine Learning Model - Logistic Regression</a:t>
            </a:r>
            <a:endParaRPr/>
          </a:p>
        </p:txBody>
      </p:sp>
      <p:sp>
        <p:nvSpPr>
          <p:cNvPr id="231" name="Google Shape;231;p33"/>
          <p:cNvSpPr txBox="1"/>
          <p:nvPr>
            <p:ph idx="1" type="body"/>
          </p:nvPr>
        </p:nvSpPr>
        <p:spPr>
          <a:xfrm>
            <a:off x="311700" y="1152475"/>
            <a:ext cx="8520600" cy="3416400"/>
          </a:xfrm>
          <a:prstGeom prst="rect">
            <a:avLst/>
          </a:prstGeom>
          <a:ln cap="flat" cmpd="sng" w="9525">
            <a:solidFill>
              <a:srgbClr val="00FFFF"/>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GB" sz="5600">
                <a:solidFill>
                  <a:srgbClr val="000000"/>
                </a:solidFill>
              </a:rPr>
              <a:t>Training Accuracy:</a:t>
            </a:r>
            <a:r>
              <a:rPr lang="en-GB" sz="5600">
                <a:solidFill>
                  <a:srgbClr val="000000"/>
                </a:solidFill>
              </a:rPr>
              <a:t> 99.91%</a:t>
            </a:r>
            <a:endParaRPr sz="5600">
              <a:solidFill>
                <a:srgbClr val="000000"/>
              </a:solidFill>
            </a:endParaRPr>
          </a:p>
          <a:p>
            <a:pPr indent="0" lvl="0" marL="0" rtl="0" algn="l">
              <a:spcBef>
                <a:spcPts val="1200"/>
              </a:spcBef>
              <a:spcAft>
                <a:spcPts val="0"/>
              </a:spcAft>
              <a:buNone/>
            </a:pPr>
            <a:r>
              <a:rPr b="1" lang="en-GB" sz="5600">
                <a:solidFill>
                  <a:srgbClr val="000000"/>
                </a:solidFill>
              </a:rPr>
              <a:t>Testing Accuracy:</a:t>
            </a:r>
            <a:r>
              <a:rPr lang="en-GB" sz="5600">
                <a:solidFill>
                  <a:srgbClr val="000000"/>
                </a:solidFill>
              </a:rPr>
              <a:t> 99.09%</a:t>
            </a:r>
            <a:endParaRPr sz="5600">
              <a:solidFill>
                <a:srgbClr val="000000"/>
              </a:solidFill>
            </a:endParaRPr>
          </a:p>
          <a:p>
            <a:pPr indent="0" lvl="0" marL="0" rtl="0" algn="l">
              <a:spcBef>
                <a:spcPts val="1200"/>
              </a:spcBef>
              <a:spcAft>
                <a:spcPts val="0"/>
              </a:spcAft>
              <a:buNone/>
            </a:pPr>
            <a:r>
              <a:rPr b="1" lang="en-GB" sz="5600">
                <a:solidFill>
                  <a:srgbClr val="000000"/>
                </a:solidFill>
              </a:rPr>
              <a:t>Precision:</a:t>
            </a:r>
            <a:r>
              <a:rPr lang="en-GB" sz="5600">
                <a:solidFill>
                  <a:srgbClr val="000000"/>
                </a:solidFill>
              </a:rPr>
              <a:t> 0.89</a:t>
            </a:r>
            <a:endParaRPr sz="5600">
              <a:solidFill>
                <a:srgbClr val="000000"/>
              </a:solidFill>
            </a:endParaRPr>
          </a:p>
          <a:p>
            <a:pPr indent="0" lvl="0" marL="0" rtl="0" algn="l">
              <a:spcBef>
                <a:spcPts val="1200"/>
              </a:spcBef>
              <a:spcAft>
                <a:spcPts val="0"/>
              </a:spcAft>
              <a:buNone/>
            </a:pPr>
            <a:r>
              <a:rPr b="1" lang="en-GB" sz="5600">
                <a:solidFill>
                  <a:srgbClr val="000000"/>
                </a:solidFill>
              </a:rPr>
              <a:t>Recall:</a:t>
            </a:r>
            <a:r>
              <a:rPr lang="en-GB" sz="5600">
                <a:solidFill>
                  <a:srgbClr val="000000"/>
                </a:solidFill>
              </a:rPr>
              <a:t> 0.57</a:t>
            </a:r>
            <a:endParaRPr sz="5600">
              <a:solidFill>
                <a:srgbClr val="000000"/>
              </a:solidFill>
            </a:endParaRPr>
          </a:p>
          <a:p>
            <a:pPr indent="0" lvl="0" marL="0" rtl="0" algn="l">
              <a:spcBef>
                <a:spcPts val="1200"/>
              </a:spcBef>
              <a:spcAft>
                <a:spcPts val="0"/>
              </a:spcAft>
              <a:buNone/>
            </a:pPr>
            <a:r>
              <a:rPr b="1" lang="en-GB" sz="5600">
                <a:solidFill>
                  <a:srgbClr val="000000"/>
                </a:solidFill>
              </a:rPr>
              <a:t>F1 Score:</a:t>
            </a:r>
            <a:r>
              <a:rPr lang="en-GB" sz="5600">
                <a:solidFill>
                  <a:srgbClr val="000000"/>
                </a:solidFill>
              </a:rPr>
              <a:t> 0.70</a:t>
            </a:r>
            <a:endParaRPr sz="5600">
              <a:solidFill>
                <a:srgbClr val="000000"/>
              </a:solidFill>
            </a:endParaRPr>
          </a:p>
          <a:p>
            <a:pPr indent="0" lvl="0" marL="0" rtl="0" algn="l">
              <a:spcBef>
                <a:spcPts val="1200"/>
              </a:spcBef>
              <a:spcAft>
                <a:spcPts val="0"/>
              </a:spcAft>
              <a:buNone/>
            </a:pPr>
            <a:r>
              <a:rPr b="1" lang="en-GB" sz="5600">
                <a:solidFill>
                  <a:srgbClr val="000000"/>
                </a:solidFill>
              </a:rPr>
              <a:t>ROC-AUC Score:</a:t>
            </a:r>
            <a:r>
              <a:rPr lang="en-GB" sz="5600">
                <a:solidFill>
                  <a:srgbClr val="000000"/>
                </a:solidFill>
              </a:rPr>
              <a:t> 0.98</a:t>
            </a:r>
            <a:endParaRPr sz="5600">
              <a:solidFill>
                <a:srgbClr val="000000"/>
              </a:solidFill>
            </a:endParaRPr>
          </a:p>
          <a:p>
            <a:pPr indent="0" lvl="0" marL="0" rtl="0" algn="l">
              <a:spcBef>
                <a:spcPts val="1200"/>
              </a:spcBef>
              <a:spcAft>
                <a:spcPts val="0"/>
              </a:spcAft>
              <a:buNone/>
            </a:pPr>
            <a:r>
              <a:rPr b="1" lang="en-GB" sz="5600">
                <a:solidFill>
                  <a:srgbClr val="000000"/>
                </a:solidFill>
              </a:rPr>
              <a:t>Confusion Matrix:</a:t>
            </a:r>
            <a:endParaRPr b="1" sz="5600">
              <a:solidFill>
                <a:srgbClr val="000000"/>
              </a:solidFill>
            </a:endParaRPr>
          </a:p>
          <a:p>
            <a:pPr indent="-317500" lvl="0" marL="457200" rtl="0" algn="l">
              <a:spcBef>
                <a:spcPts val="1200"/>
              </a:spcBef>
              <a:spcAft>
                <a:spcPts val="0"/>
              </a:spcAft>
              <a:buClr>
                <a:srgbClr val="000000"/>
              </a:buClr>
              <a:buSzPct val="100000"/>
              <a:buFont typeface="Average"/>
              <a:buChar char="●"/>
            </a:pPr>
            <a:r>
              <a:rPr lang="en-GB" sz="5600">
                <a:solidFill>
                  <a:srgbClr val="000000"/>
                </a:solidFill>
              </a:rPr>
              <a:t>True Positives (TP): 154</a:t>
            </a:r>
            <a:endParaRPr sz="5600">
              <a:solidFill>
                <a:srgbClr val="000000"/>
              </a:solidFill>
            </a:endParaRPr>
          </a:p>
          <a:p>
            <a:pPr indent="-317500" lvl="0" marL="457200" rtl="0" algn="l">
              <a:spcBef>
                <a:spcPts val="0"/>
              </a:spcBef>
              <a:spcAft>
                <a:spcPts val="0"/>
              </a:spcAft>
              <a:buClr>
                <a:srgbClr val="000000"/>
              </a:buClr>
              <a:buSzPct val="100000"/>
              <a:buFont typeface="Average"/>
              <a:buChar char="●"/>
            </a:pPr>
            <a:r>
              <a:rPr lang="en-GB" sz="5600">
                <a:solidFill>
                  <a:srgbClr val="000000"/>
                </a:solidFill>
              </a:rPr>
              <a:t>True Negatives (TN): 144520</a:t>
            </a:r>
            <a:endParaRPr sz="5600">
              <a:solidFill>
                <a:srgbClr val="000000"/>
              </a:solidFill>
            </a:endParaRPr>
          </a:p>
          <a:p>
            <a:pPr indent="-317500" lvl="0" marL="457200" rtl="0" algn="l">
              <a:spcBef>
                <a:spcPts val="0"/>
              </a:spcBef>
              <a:spcAft>
                <a:spcPts val="0"/>
              </a:spcAft>
              <a:buClr>
                <a:srgbClr val="000000"/>
              </a:buClr>
              <a:buSzPct val="100000"/>
              <a:buFont typeface="Average"/>
              <a:buChar char="●"/>
            </a:pPr>
            <a:r>
              <a:rPr lang="en-GB" sz="5600">
                <a:solidFill>
                  <a:srgbClr val="000000"/>
                </a:solidFill>
              </a:rPr>
              <a:t>False Positives (FP): 19</a:t>
            </a:r>
            <a:endParaRPr sz="5600">
              <a:solidFill>
                <a:srgbClr val="000000"/>
              </a:solidFill>
            </a:endParaRPr>
          </a:p>
          <a:p>
            <a:pPr indent="-317500" lvl="0" marL="457200" rtl="0" algn="l">
              <a:spcBef>
                <a:spcPts val="0"/>
              </a:spcBef>
              <a:spcAft>
                <a:spcPts val="0"/>
              </a:spcAft>
              <a:buClr>
                <a:srgbClr val="000000"/>
              </a:buClr>
              <a:buSzPct val="100000"/>
              <a:buFont typeface="Average"/>
              <a:buChar char="●"/>
            </a:pPr>
            <a:r>
              <a:rPr lang="en-GB" sz="5600">
                <a:solidFill>
                  <a:srgbClr val="000000"/>
                </a:solidFill>
              </a:rPr>
              <a:t>False Negatives (FN): 114</a:t>
            </a:r>
            <a:endParaRPr sz="5600">
              <a:solidFill>
                <a:srgbClr val="000000"/>
              </a:solidFill>
            </a:endParaRPr>
          </a:p>
          <a:p>
            <a:pPr indent="0" lvl="0" marL="0" rtl="0" algn="l">
              <a:spcBef>
                <a:spcPts val="1200"/>
              </a:spcBef>
              <a:spcAft>
                <a:spcPts val="1200"/>
              </a:spcAft>
              <a:buNone/>
            </a:pPr>
            <a:r>
              <a:t/>
            </a:r>
            <a:endParaRPr>
              <a:solidFill>
                <a:srgbClr val="FF0000"/>
              </a:solidFill>
            </a:endParaRPr>
          </a:p>
        </p:txBody>
      </p:sp>
      <p:pic>
        <p:nvPicPr>
          <p:cNvPr id="232" name="Google Shape;232;p33"/>
          <p:cNvPicPr preferRelativeResize="0"/>
          <p:nvPr/>
        </p:nvPicPr>
        <p:blipFill>
          <a:blip r:embed="rId3">
            <a:alphaModFix/>
          </a:blip>
          <a:stretch>
            <a:fillRect/>
          </a:stretch>
        </p:blipFill>
        <p:spPr>
          <a:xfrm>
            <a:off x="4491548" y="1152475"/>
            <a:ext cx="4340753" cy="3416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2"/>
                </a:solidFill>
              </a:rPr>
              <a:t>Credit Card Fraud Detection API</a:t>
            </a:r>
            <a:endParaRPr>
              <a:solidFill>
                <a:schemeClr val="lt2"/>
              </a:solidFill>
            </a:endParaRPr>
          </a:p>
        </p:txBody>
      </p:sp>
      <p:sp>
        <p:nvSpPr>
          <p:cNvPr id="238" name="Google Shape;23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GB" sz="6338">
                <a:solidFill>
                  <a:schemeClr val="lt1"/>
                </a:solidFill>
              </a:rPr>
              <a:t>A web service that predicts whether a given credit card transaction is fraudulent or not.</a:t>
            </a:r>
            <a:endParaRPr sz="6338">
              <a:solidFill>
                <a:schemeClr val="lt1"/>
              </a:solidFill>
            </a:endParaRPr>
          </a:p>
          <a:p>
            <a:pPr indent="0" lvl="0" marL="0" rtl="0" algn="l">
              <a:spcBef>
                <a:spcPts val="1200"/>
              </a:spcBef>
              <a:spcAft>
                <a:spcPts val="0"/>
              </a:spcAft>
              <a:buNone/>
            </a:pPr>
            <a:r>
              <a:rPr lang="en-GB" sz="6338">
                <a:solidFill>
                  <a:schemeClr val="lt1"/>
                </a:solidFill>
              </a:rPr>
              <a:t>Built using Flask, a lightweight Python web framework.</a:t>
            </a:r>
            <a:endParaRPr sz="6338">
              <a:solidFill>
                <a:schemeClr val="lt1"/>
              </a:solidFill>
            </a:endParaRPr>
          </a:p>
          <a:p>
            <a:pPr indent="0" lvl="0" marL="0" rtl="0" algn="l">
              <a:spcBef>
                <a:spcPts val="1200"/>
              </a:spcBef>
              <a:spcAft>
                <a:spcPts val="0"/>
              </a:spcAft>
              <a:buNone/>
            </a:pPr>
            <a:r>
              <a:rPr lang="en-GB" sz="6338">
                <a:solidFill>
                  <a:schemeClr val="lt1"/>
                </a:solidFill>
              </a:rPr>
              <a:t>Employs a pre-trained machine learning model for predictions.</a:t>
            </a:r>
            <a:endParaRPr b="1" sz="6338">
              <a:solidFill>
                <a:schemeClr val="lt1"/>
              </a:solidFill>
            </a:endParaRPr>
          </a:p>
          <a:p>
            <a:pPr indent="0" lvl="0" marL="0" rtl="0" algn="l">
              <a:spcBef>
                <a:spcPts val="1200"/>
              </a:spcBef>
              <a:spcAft>
                <a:spcPts val="0"/>
              </a:spcAft>
              <a:buNone/>
            </a:pPr>
            <a:r>
              <a:rPr b="1" lang="en-GB" sz="6338">
                <a:solidFill>
                  <a:schemeClr val="lt1"/>
                </a:solidFill>
              </a:rPr>
              <a:t>Flask Application:</a:t>
            </a:r>
            <a:endParaRPr b="1" sz="6338">
              <a:solidFill>
                <a:schemeClr val="lt1"/>
              </a:solidFill>
            </a:endParaRPr>
          </a:p>
          <a:p>
            <a:pPr indent="0" lvl="0" marL="0" rtl="0" algn="l">
              <a:spcBef>
                <a:spcPts val="1200"/>
              </a:spcBef>
              <a:spcAft>
                <a:spcPts val="0"/>
              </a:spcAft>
              <a:buNone/>
            </a:pPr>
            <a:r>
              <a:rPr lang="en-GB" sz="6338">
                <a:solidFill>
                  <a:schemeClr val="lt1"/>
                </a:solidFill>
              </a:rPr>
              <a:t>Defines an endpoint (/) that accepts transaction data and returns a prediction.</a:t>
            </a:r>
            <a:endParaRPr sz="6338">
              <a:solidFill>
                <a:schemeClr val="lt1"/>
              </a:solidFill>
            </a:endParaRPr>
          </a:p>
          <a:p>
            <a:pPr indent="0" lvl="0" marL="0" rtl="0" algn="l">
              <a:spcBef>
                <a:spcPts val="1200"/>
              </a:spcBef>
              <a:spcAft>
                <a:spcPts val="0"/>
              </a:spcAft>
              <a:buNone/>
            </a:pPr>
            <a:r>
              <a:rPr b="1" lang="en-GB" sz="6338">
                <a:solidFill>
                  <a:schemeClr val="lt1"/>
                </a:solidFill>
              </a:rPr>
              <a:t>Machine Learning Model:</a:t>
            </a:r>
            <a:endParaRPr b="1" sz="6338">
              <a:solidFill>
                <a:schemeClr val="lt1"/>
              </a:solidFill>
            </a:endParaRPr>
          </a:p>
          <a:p>
            <a:pPr indent="0" lvl="0" marL="0" rtl="0" algn="l">
              <a:spcBef>
                <a:spcPts val="1200"/>
              </a:spcBef>
              <a:spcAft>
                <a:spcPts val="0"/>
              </a:spcAft>
              <a:buNone/>
            </a:pPr>
            <a:r>
              <a:rPr lang="en-GB" sz="6338">
                <a:solidFill>
                  <a:schemeClr val="lt1"/>
                </a:solidFill>
              </a:rPr>
              <a:t>Pre-trained to identify fraudulent transactions</a:t>
            </a:r>
            <a:r>
              <a:rPr lang="en-GB" sz="6338">
                <a:solidFill>
                  <a:schemeClr val="lt1"/>
                </a:solidFill>
              </a:rPr>
              <a:t>.</a:t>
            </a:r>
            <a:endParaRPr sz="6338">
              <a:solidFill>
                <a:schemeClr val="lt1"/>
              </a:solidFill>
            </a:endParaRPr>
          </a:p>
          <a:p>
            <a:pPr indent="0" lvl="0" marL="0" rtl="0" algn="l">
              <a:spcBef>
                <a:spcPts val="1200"/>
              </a:spcBef>
              <a:spcAft>
                <a:spcPts val="0"/>
              </a:spcAft>
              <a:buNone/>
            </a:pPr>
            <a:r>
              <a:rPr lang="en-GB" sz="6338">
                <a:solidFill>
                  <a:schemeClr val="lt1"/>
                </a:solidFill>
              </a:rPr>
              <a:t>Saved in a file and loaded into the Flask application</a:t>
            </a:r>
            <a:endParaRPr sz="6338">
              <a:solidFill>
                <a:schemeClr val="lt1"/>
              </a:solidFil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API Endpoint and Deployment</a:t>
            </a:r>
            <a:endParaRPr/>
          </a:p>
        </p:txBody>
      </p:sp>
      <p:sp>
        <p:nvSpPr>
          <p:cNvPr id="244" name="Google Shape;24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a:bodyPr>
          <a:lstStyle/>
          <a:p>
            <a:pPr indent="0" lvl="0" marL="0" rtl="0" algn="l">
              <a:spcBef>
                <a:spcPts val="1200"/>
              </a:spcBef>
              <a:spcAft>
                <a:spcPts val="0"/>
              </a:spcAft>
              <a:buNone/>
            </a:pPr>
            <a:r>
              <a:rPr b="1" lang="en-GB" sz="2356">
                <a:solidFill>
                  <a:srgbClr val="000000"/>
                </a:solidFill>
                <a:latin typeface="Arial"/>
                <a:ea typeface="Arial"/>
                <a:cs typeface="Arial"/>
                <a:sym typeface="Arial"/>
              </a:rPr>
              <a:t>API Endpoint:</a:t>
            </a:r>
            <a:endParaRPr b="1" sz="2356">
              <a:solidFill>
                <a:srgbClr val="000000"/>
              </a:solidFill>
              <a:latin typeface="Arial"/>
              <a:ea typeface="Arial"/>
              <a:cs typeface="Arial"/>
              <a:sym typeface="Arial"/>
            </a:endParaRPr>
          </a:p>
          <a:p>
            <a:pPr indent="-322105" lvl="0" marL="457200" rtl="0" algn="l">
              <a:spcBef>
                <a:spcPts val="1200"/>
              </a:spcBef>
              <a:spcAft>
                <a:spcPts val="0"/>
              </a:spcAft>
              <a:buClr>
                <a:srgbClr val="000000"/>
              </a:buClr>
              <a:buSzPct val="100000"/>
              <a:buFont typeface="Arial"/>
              <a:buChar char="●"/>
            </a:pPr>
            <a:r>
              <a:rPr b="1" lang="en-GB" sz="2356">
                <a:solidFill>
                  <a:srgbClr val="000000"/>
                </a:solidFill>
                <a:latin typeface="Arial"/>
                <a:ea typeface="Arial"/>
                <a:cs typeface="Arial"/>
                <a:sym typeface="Arial"/>
              </a:rPr>
              <a:t>/ Endpoint:</a:t>
            </a:r>
            <a:endParaRPr b="1" sz="2356">
              <a:solidFill>
                <a:srgbClr val="000000"/>
              </a:solidFill>
              <a:latin typeface="Arial"/>
              <a:ea typeface="Arial"/>
              <a:cs typeface="Arial"/>
              <a:sym typeface="Arial"/>
            </a:endParaRPr>
          </a:p>
          <a:p>
            <a:pPr indent="-322105" lvl="1" marL="914400" rtl="0" algn="l">
              <a:spcBef>
                <a:spcPts val="0"/>
              </a:spcBef>
              <a:spcAft>
                <a:spcPts val="0"/>
              </a:spcAft>
              <a:buClr>
                <a:srgbClr val="000000"/>
              </a:buClr>
              <a:buSzPct val="100000"/>
              <a:buFont typeface="Arial"/>
              <a:buChar char="○"/>
            </a:pPr>
            <a:r>
              <a:rPr lang="en-GB" sz="2356">
                <a:solidFill>
                  <a:srgbClr val="000000"/>
                </a:solidFill>
                <a:latin typeface="Arial"/>
                <a:ea typeface="Arial"/>
                <a:cs typeface="Arial"/>
                <a:sym typeface="Arial"/>
              </a:rPr>
              <a:t>Accepts POST requests with JSON payloads containing transaction features.</a:t>
            </a:r>
            <a:endParaRPr sz="2356">
              <a:solidFill>
                <a:srgbClr val="000000"/>
              </a:solidFill>
              <a:latin typeface="Arial"/>
              <a:ea typeface="Arial"/>
              <a:cs typeface="Arial"/>
              <a:sym typeface="Arial"/>
            </a:endParaRPr>
          </a:p>
          <a:p>
            <a:pPr indent="-322105" lvl="1" marL="914400" rtl="0" algn="l">
              <a:spcBef>
                <a:spcPts val="0"/>
              </a:spcBef>
              <a:spcAft>
                <a:spcPts val="0"/>
              </a:spcAft>
              <a:buClr>
                <a:srgbClr val="000000"/>
              </a:buClr>
              <a:buSzPct val="100000"/>
              <a:buFont typeface="Arial"/>
              <a:buChar char="○"/>
            </a:pPr>
            <a:r>
              <a:rPr lang="en-GB" sz="2356">
                <a:solidFill>
                  <a:srgbClr val="000000"/>
                </a:solidFill>
                <a:latin typeface="Arial"/>
                <a:ea typeface="Arial"/>
                <a:cs typeface="Arial"/>
                <a:sym typeface="Arial"/>
              </a:rPr>
              <a:t>Returns a prediction as a JSON response indicating if the transaction is fraudulent.</a:t>
            </a:r>
            <a:endParaRPr sz="2356">
              <a:solidFill>
                <a:srgbClr val="000000"/>
              </a:solidFill>
              <a:latin typeface="Arial"/>
              <a:ea typeface="Arial"/>
              <a:cs typeface="Arial"/>
              <a:sym typeface="Arial"/>
            </a:endParaRPr>
          </a:p>
          <a:p>
            <a:pPr indent="0" lvl="0" marL="0" rtl="0" algn="l">
              <a:spcBef>
                <a:spcPts val="1200"/>
              </a:spcBef>
              <a:spcAft>
                <a:spcPts val="0"/>
              </a:spcAft>
              <a:buNone/>
            </a:pPr>
            <a:r>
              <a:rPr b="1" lang="en-GB" sz="2356">
                <a:solidFill>
                  <a:srgbClr val="000000"/>
                </a:solidFill>
                <a:latin typeface="Arial"/>
                <a:ea typeface="Arial"/>
                <a:cs typeface="Arial"/>
                <a:sym typeface="Arial"/>
              </a:rPr>
              <a:t>Process Flow:</a:t>
            </a:r>
            <a:endParaRPr b="1" sz="2356">
              <a:solidFill>
                <a:srgbClr val="000000"/>
              </a:solidFill>
              <a:latin typeface="Arial"/>
              <a:ea typeface="Arial"/>
              <a:cs typeface="Arial"/>
              <a:sym typeface="Arial"/>
            </a:endParaRPr>
          </a:p>
          <a:p>
            <a:pPr indent="-322105" lvl="0" marL="457200" rtl="0" algn="l">
              <a:spcBef>
                <a:spcPts val="1200"/>
              </a:spcBef>
              <a:spcAft>
                <a:spcPts val="0"/>
              </a:spcAft>
              <a:buClr>
                <a:srgbClr val="000000"/>
              </a:buClr>
              <a:buSzPct val="100000"/>
              <a:buFont typeface="Arial"/>
              <a:buAutoNum type="arabicPeriod"/>
            </a:pPr>
            <a:r>
              <a:rPr b="1" lang="en-GB" sz="2356">
                <a:solidFill>
                  <a:srgbClr val="000000"/>
                </a:solidFill>
                <a:latin typeface="Arial"/>
                <a:ea typeface="Arial"/>
                <a:cs typeface="Arial"/>
                <a:sym typeface="Arial"/>
              </a:rPr>
              <a:t>Request:</a:t>
            </a:r>
            <a:r>
              <a:rPr lang="en-GB" sz="2356">
                <a:solidFill>
                  <a:srgbClr val="000000"/>
                </a:solidFill>
                <a:latin typeface="Arial"/>
                <a:ea typeface="Arial"/>
                <a:cs typeface="Arial"/>
                <a:sym typeface="Arial"/>
              </a:rPr>
              <a:t> Client sends a POST request to the API with transaction data in JSON format.</a:t>
            </a:r>
            <a:endParaRPr sz="2356">
              <a:solidFill>
                <a:srgbClr val="000000"/>
              </a:solidFill>
              <a:latin typeface="Arial"/>
              <a:ea typeface="Arial"/>
              <a:cs typeface="Arial"/>
              <a:sym typeface="Arial"/>
            </a:endParaRPr>
          </a:p>
          <a:p>
            <a:pPr indent="-322105" lvl="0" marL="457200" rtl="0" algn="l">
              <a:spcBef>
                <a:spcPts val="0"/>
              </a:spcBef>
              <a:spcAft>
                <a:spcPts val="0"/>
              </a:spcAft>
              <a:buClr>
                <a:srgbClr val="000000"/>
              </a:buClr>
              <a:buSzPct val="100000"/>
              <a:buFont typeface="Arial"/>
              <a:buAutoNum type="arabicPeriod"/>
            </a:pPr>
            <a:r>
              <a:rPr b="1" lang="en-GB" sz="2356">
                <a:solidFill>
                  <a:srgbClr val="000000"/>
                </a:solidFill>
                <a:latin typeface="Arial"/>
                <a:ea typeface="Arial"/>
                <a:cs typeface="Arial"/>
                <a:sym typeface="Arial"/>
              </a:rPr>
              <a:t>Data Processing:</a:t>
            </a:r>
            <a:r>
              <a:rPr lang="en-GB" sz="2356">
                <a:solidFill>
                  <a:srgbClr val="000000"/>
                </a:solidFill>
                <a:latin typeface="Arial"/>
                <a:ea typeface="Arial"/>
                <a:cs typeface="Arial"/>
                <a:sym typeface="Arial"/>
              </a:rPr>
              <a:t> Flask application extracts and formats transaction features.</a:t>
            </a:r>
            <a:endParaRPr sz="2356">
              <a:solidFill>
                <a:srgbClr val="000000"/>
              </a:solidFill>
              <a:latin typeface="Arial"/>
              <a:ea typeface="Arial"/>
              <a:cs typeface="Arial"/>
              <a:sym typeface="Arial"/>
            </a:endParaRPr>
          </a:p>
          <a:p>
            <a:pPr indent="-322105" lvl="0" marL="457200" rtl="0" algn="l">
              <a:spcBef>
                <a:spcPts val="0"/>
              </a:spcBef>
              <a:spcAft>
                <a:spcPts val="0"/>
              </a:spcAft>
              <a:buClr>
                <a:srgbClr val="000000"/>
              </a:buClr>
              <a:buSzPct val="100000"/>
              <a:buFont typeface="Arial"/>
              <a:buAutoNum type="arabicPeriod"/>
            </a:pPr>
            <a:r>
              <a:rPr b="1" lang="en-GB" sz="2356">
                <a:solidFill>
                  <a:srgbClr val="000000"/>
                </a:solidFill>
                <a:latin typeface="Arial"/>
                <a:ea typeface="Arial"/>
                <a:cs typeface="Arial"/>
                <a:sym typeface="Arial"/>
              </a:rPr>
              <a:t>Prediction:</a:t>
            </a:r>
            <a:r>
              <a:rPr lang="en-GB" sz="2356">
                <a:solidFill>
                  <a:srgbClr val="000000"/>
                </a:solidFill>
                <a:latin typeface="Arial"/>
                <a:ea typeface="Arial"/>
                <a:cs typeface="Arial"/>
                <a:sym typeface="Arial"/>
              </a:rPr>
              <a:t> Model processes features and predicts if the transaction is fraudulent.</a:t>
            </a:r>
            <a:endParaRPr sz="2356">
              <a:solidFill>
                <a:srgbClr val="000000"/>
              </a:solidFill>
              <a:latin typeface="Arial"/>
              <a:ea typeface="Arial"/>
              <a:cs typeface="Arial"/>
              <a:sym typeface="Arial"/>
            </a:endParaRPr>
          </a:p>
          <a:p>
            <a:pPr indent="-322105" lvl="0" marL="457200" rtl="0" algn="l">
              <a:spcBef>
                <a:spcPts val="0"/>
              </a:spcBef>
              <a:spcAft>
                <a:spcPts val="0"/>
              </a:spcAft>
              <a:buClr>
                <a:srgbClr val="000000"/>
              </a:buClr>
              <a:buSzPct val="100000"/>
              <a:buFont typeface="Arial"/>
              <a:buAutoNum type="arabicPeriod"/>
            </a:pPr>
            <a:r>
              <a:rPr b="1" lang="en-GB" sz="2356">
                <a:solidFill>
                  <a:srgbClr val="000000"/>
                </a:solidFill>
                <a:latin typeface="Arial"/>
                <a:ea typeface="Arial"/>
                <a:cs typeface="Arial"/>
                <a:sym typeface="Arial"/>
              </a:rPr>
              <a:t>Response:</a:t>
            </a:r>
            <a:r>
              <a:rPr lang="en-GB" sz="2356">
                <a:solidFill>
                  <a:srgbClr val="000000"/>
                </a:solidFill>
                <a:latin typeface="Arial"/>
                <a:ea typeface="Arial"/>
                <a:cs typeface="Arial"/>
                <a:sym typeface="Arial"/>
              </a:rPr>
              <a:t> Application returns the prediction result in JSON format.</a:t>
            </a:r>
            <a:endParaRPr sz="2356">
              <a:solidFill>
                <a:srgbClr val="000000"/>
              </a:solidFill>
              <a:latin typeface="Arial"/>
              <a:ea typeface="Arial"/>
              <a:cs typeface="Arial"/>
              <a:sym typeface="Arial"/>
            </a:endParaRPr>
          </a:p>
          <a:p>
            <a:pPr indent="-272256" lvl="1" marL="914400" rtl="0" algn="l">
              <a:spcBef>
                <a:spcPts val="0"/>
              </a:spcBef>
              <a:spcAft>
                <a:spcPts val="0"/>
              </a:spcAft>
              <a:buClr>
                <a:srgbClr val="000000"/>
              </a:buClr>
              <a:buSzPct val="100000"/>
              <a:buFont typeface="Arial"/>
              <a:buChar char="○"/>
            </a:pPr>
            <a:r>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Code Example to Access the API (PowerShell)</a:t>
            </a:r>
            <a:endParaRPr/>
          </a:p>
        </p:txBody>
      </p:sp>
      <p:sp>
        <p:nvSpPr>
          <p:cNvPr id="250" name="Google Shape;250;p36"/>
          <p:cNvSpPr txBox="1"/>
          <p:nvPr>
            <p:ph idx="1" type="body"/>
          </p:nvPr>
        </p:nvSpPr>
        <p:spPr>
          <a:xfrm>
            <a:off x="311700" y="1152475"/>
            <a:ext cx="8520600" cy="3684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334">
                <a:solidFill>
                  <a:srgbClr val="111111"/>
                </a:solidFill>
              </a:rPr>
              <a:t>$body = @{</a:t>
            </a:r>
            <a:endParaRPr sz="1334">
              <a:solidFill>
                <a:srgbClr val="111111"/>
              </a:solidFill>
            </a:endParaRPr>
          </a:p>
          <a:p>
            <a:pPr indent="0" lvl="0" marL="0" rtl="0" algn="l">
              <a:lnSpc>
                <a:spcPct val="95000"/>
              </a:lnSpc>
              <a:spcBef>
                <a:spcPts val="1200"/>
              </a:spcBef>
              <a:spcAft>
                <a:spcPts val="0"/>
              </a:spcAft>
              <a:buSzPts val="275"/>
              <a:buNone/>
            </a:pPr>
            <a:r>
              <a:rPr lang="en-GB" sz="1334">
                <a:solidFill>
                  <a:srgbClr val="111111"/>
                </a:solidFill>
              </a:rPr>
              <a:t>    features = @(133184,-1.212681701,-2.48482353,-6.397185815,3.670562448,-0.863375061,-1.855854731,1.01773158,-0.544703775,-1.70337805,-3.739659479,1.738124014,-2.844449336,0.765863961,-4.799737135,-0.011335412,-2.693168082,-3.166955158,-1.06780012,-0.559132202,2.908373946,1.396872063,0.092072872,-1.492882499,-0.204227396,0.532510949,-0.293871104,0.21266306,0.431094708,1335)</a:t>
            </a:r>
            <a:endParaRPr sz="1334">
              <a:solidFill>
                <a:srgbClr val="111111"/>
              </a:solidFill>
            </a:endParaRPr>
          </a:p>
          <a:p>
            <a:pPr indent="0" lvl="0" marL="0" rtl="0" algn="l">
              <a:lnSpc>
                <a:spcPct val="95000"/>
              </a:lnSpc>
              <a:spcBef>
                <a:spcPts val="1200"/>
              </a:spcBef>
              <a:spcAft>
                <a:spcPts val="0"/>
              </a:spcAft>
              <a:buSzPts val="275"/>
              <a:buNone/>
            </a:pPr>
            <a:r>
              <a:rPr lang="en-GB" sz="1334">
                <a:solidFill>
                  <a:srgbClr val="111111"/>
                </a:solidFill>
              </a:rPr>
              <a:t>} | ConvertTo-Json</a:t>
            </a:r>
            <a:endParaRPr sz="1334">
              <a:solidFill>
                <a:srgbClr val="111111"/>
              </a:solidFill>
            </a:endParaRPr>
          </a:p>
          <a:p>
            <a:pPr indent="0" lvl="0" marL="0" rtl="0" algn="l">
              <a:lnSpc>
                <a:spcPct val="95000"/>
              </a:lnSpc>
              <a:spcBef>
                <a:spcPts val="1200"/>
              </a:spcBef>
              <a:spcAft>
                <a:spcPts val="0"/>
              </a:spcAft>
              <a:buSzPts val="275"/>
              <a:buNone/>
            </a:pPr>
            <a:r>
              <a:rPr lang="en-GB" sz="1334">
                <a:solidFill>
                  <a:srgbClr val="111111"/>
                </a:solidFill>
              </a:rPr>
              <a:t>$headers = @{</a:t>
            </a:r>
            <a:endParaRPr sz="1334">
              <a:solidFill>
                <a:srgbClr val="111111"/>
              </a:solidFill>
            </a:endParaRPr>
          </a:p>
          <a:p>
            <a:pPr indent="0" lvl="0" marL="0" rtl="0" algn="l">
              <a:lnSpc>
                <a:spcPct val="95000"/>
              </a:lnSpc>
              <a:spcBef>
                <a:spcPts val="1200"/>
              </a:spcBef>
              <a:spcAft>
                <a:spcPts val="0"/>
              </a:spcAft>
              <a:buSzPts val="275"/>
              <a:buNone/>
            </a:pPr>
            <a:r>
              <a:rPr lang="en-GB" sz="1334">
                <a:solidFill>
                  <a:srgbClr val="111111"/>
                </a:solidFill>
              </a:rPr>
              <a:t>    "Content-Type" = "application/json"</a:t>
            </a:r>
            <a:endParaRPr sz="1334">
              <a:solidFill>
                <a:srgbClr val="111111"/>
              </a:solidFill>
            </a:endParaRPr>
          </a:p>
          <a:p>
            <a:pPr indent="0" lvl="0" marL="0" rtl="0" algn="l">
              <a:lnSpc>
                <a:spcPct val="95000"/>
              </a:lnSpc>
              <a:spcBef>
                <a:spcPts val="1200"/>
              </a:spcBef>
              <a:spcAft>
                <a:spcPts val="0"/>
              </a:spcAft>
              <a:buSzPts val="275"/>
              <a:buNone/>
            </a:pPr>
            <a:r>
              <a:rPr lang="en-GB" sz="1334">
                <a:solidFill>
                  <a:srgbClr val="111111"/>
                </a:solidFill>
              </a:rPr>
              <a:t>}</a:t>
            </a:r>
            <a:endParaRPr sz="1334">
              <a:solidFill>
                <a:srgbClr val="111111"/>
              </a:solidFill>
            </a:endParaRPr>
          </a:p>
          <a:p>
            <a:pPr indent="0" lvl="0" marL="0" rtl="0" algn="l">
              <a:lnSpc>
                <a:spcPct val="95000"/>
              </a:lnSpc>
              <a:spcBef>
                <a:spcPts val="1200"/>
              </a:spcBef>
              <a:spcAft>
                <a:spcPts val="0"/>
              </a:spcAft>
              <a:buSzPts val="275"/>
              <a:buNone/>
            </a:pPr>
            <a:r>
              <a:rPr lang="en-GB" sz="1334">
                <a:solidFill>
                  <a:srgbClr val="111111"/>
                </a:solidFill>
              </a:rPr>
              <a:t>$response = Invoke-RestMethod -Uri "https://fraud-detection-3vxr.onrender.com" -Method Post -Headers $headers -Body $body</a:t>
            </a:r>
            <a:endParaRPr sz="1334">
              <a:solidFill>
                <a:srgbClr val="111111"/>
              </a:solidFill>
            </a:endParaRPr>
          </a:p>
          <a:p>
            <a:pPr indent="0" lvl="0" marL="0" rtl="0" algn="l">
              <a:lnSpc>
                <a:spcPct val="95000"/>
              </a:lnSpc>
              <a:spcBef>
                <a:spcPts val="1200"/>
              </a:spcBef>
              <a:spcAft>
                <a:spcPts val="0"/>
              </a:spcAft>
              <a:buSzPts val="275"/>
              <a:buNone/>
            </a:pPr>
            <a:r>
              <a:rPr lang="en-GB" sz="1334">
                <a:solidFill>
                  <a:srgbClr val="111111"/>
                </a:solidFill>
              </a:rPr>
              <a:t>$response</a:t>
            </a:r>
            <a:endParaRPr sz="1334">
              <a:solidFill>
                <a:srgbClr val="111111"/>
              </a:solidFill>
            </a:endParaRPr>
          </a:p>
          <a:p>
            <a:pPr indent="0" lvl="0" marL="0" rtl="0" algn="l">
              <a:lnSpc>
                <a:spcPct val="95000"/>
              </a:lnSpc>
              <a:spcBef>
                <a:spcPts val="1200"/>
              </a:spcBef>
              <a:spcAft>
                <a:spcPts val="0"/>
              </a:spcAft>
              <a:buSzPts val="275"/>
              <a:buNone/>
            </a:pPr>
            <a:r>
              <a:t/>
            </a:r>
            <a:endParaRPr sz="550"/>
          </a:p>
          <a:p>
            <a:pPr indent="0" lvl="0" marL="0" rtl="0" algn="l">
              <a:lnSpc>
                <a:spcPct val="95000"/>
              </a:lnSpc>
              <a:spcBef>
                <a:spcPts val="1200"/>
              </a:spcBef>
              <a:spcAft>
                <a:spcPts val="1200"/>
              </a:spcAft>
              <a:buSzPts val="275"/>
              <a:buNone/>
            </a:pPr>
            <a:r>
              <a:t/>
            </a:r>
            <a:endParaRPr sz="45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CONCLUSION</a:t>
            </a:r>
            <a:endParaRPr/>
          </a:p>
        </p:txBody>
      </p:sp>
      <p:sp>
        <p:nvSpPr>
          <p:cNvPr id="256" name="Google Shape;256;p37"/>
          <p:cNvSpPr txBox="1"/>
          <p:nvPr>
            <p:ph idx="1" type="body"/>
          </p:nvPr>
        </p:nvSpPr>
        <p:spPr>
          <a:xfrm>
            <a:off x="311700" y="1152475"/>
            <a:ext cx="4377300" cy="34164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solidFill>
                  <a:schemeClr val="lt1"/>
                </a:solidFill>
              </a:rPr>
              <a:t>In essence credit card fraud is one of the most </a:t>
            </a:r>
            <a:r>
              <a:rPr lang="en-GB">
                <a:solidFill>
                  <a:schemeClr val="lt1"/>
                </a:solidFill>
              </a:rPr>
              <a:t>discussed</a:t>
            </a:r>
            <a:r>
              <a:rPr lang="en-GB">
                <a:solidFill>
                  <a:schemeClr val="lt1"/>
                </a:solidFill>
              </a:rPr>
              <a:t> field in today’s world and it is a crime that is happening daily.</a:t>
            </a:r>
            <a:endParaRPr>
              <a:solidFill>
                <a:schemeClr val="lt1"/>
              </a:solidFill>
            </a:endParaRPr>
          </a:p>
          <a:p>
            <a:pPr indent="0" lvl="0" marL="0" rtl="0" algn="l">
              <a:spcBef>
                <a:spcPts val="1200"/>
              </a:spcBef>
              <a:spcAft>
                <a:spcPts val="0"/>
              </a:spcAft>
              <a:buNone/>
            </a:pPr>
            <a:r>
              <a:rPr lang="en-GB">
                <a:solidFill>
                  <a:schemeClr val="lt1"/>
                </a:solidFill>
              </a:rPr>
              <a:t>So with this project we have analyzed , cleansed and trained and AI model in form of an API to help to solve the problem.</a:t>
            </a:r>
            <a:endParaRPr>
              <a:solidFill>
                <a:schemeClr val="lt1"/>
              </a:solidFill>
            </a:endParaRPr>
          </a:p>
          <a:p>
            <a:pPr indent="0" lvl="0" marL="0" rtl="0" algn="l">
              <a:spcBef>
                <a:spcPts val="1200"/>
              </a:spcBef>
              <a:spcAft>
                <a:spcPts val="0"/>
              </a:spcAft>
              <a:buNone/>
            </a:pPr>
            <a:r>
              <a:rPr lang="en-GB">
                <a:solidFill>
                  <a:schemeClr val="lt1"/>
                </a:solidFill>
              </a:rPr>
              <a:t>With </a:t>
            </a:r>
            <a:r>
              <a:rPr lang="en-GB">
                <a:solidFill>
                  <a:schemeClr val="lt1"/>
                </a:solidFill>
              </a:rPr>
              <a:t>the</a:t>
            </a:r>
            <a:r>
              <a:rPr lang="en-GB">
                <a:solidFill>
                  <a:schemeClr val="lt1"/>
                </a:solidFill>
              </a:rPr>
              <a:t> help of Python our team has found the best way to resolve credit card fraud </a:t>
            </a:r>
            <a:endParaRPr>
              <a:solidFill>
                <a:schemeClr val="lt1"/>
              </a:solidFill>
            </a:endParaRPr>
          </a:p>
          <a:p>
            <a:pPr indent="0" lvl="0" marL="0" rtl="0" algn="l">
              <a:spcBef>
                <a:spcPts val="1200"/>
              </a:spcBef>
              <a:spcAft>
                <a:spcPts val="0"/>
              </a:spcAft>
              <a:buNone/>
            </a:pPr>
            <a:r>
              <a:rPr lang="en-GB">
                <a:solidFill>
                  <a:schemeClr val="lt1"/>
                </a:solidFill>
              </a:rPr>
              <a:t>And implemented as an API.</a:t>
            </a:r>
            <a:endParaRPr>
              <a:solidFill>
                <a:schemeClr val="lt1"/>
              </a:solidFill>
            </a:endParaRPr>
          </a:p>
          <a:p>
            <a:pPr indent="0" lvl="0" marL="0" rtl="0" algn="l">
              <a:spcBef>
                <a:spcPts val="1200"/>
              </a:spcBef>
              <a:spcAft>
                <a:spcPts val="1200"/>
              </a:spcAft>
              <a:buNone/>
            </a:pPr>
            <a:r>
              <a:t/>
            </a:r>
            <a:endParaRPr>
              <a:solidFill>
                <a:schemeClr val="lt1"/>
              </a:solidFill>
            </a:endParaRPr>
          </a:p>
        </p:txBody>
      </p:sp>
      <p:pic>
        <p:nvPicPr>
          <p:cNvPr id="257" name="Google Shape;257;p37"/>
          <p:cNvPicPr preferRelativeResize="0"/>
          <p:nvPr/>
        </p:nvPicPr>
        <p:blipFill>
          <a:blip r:embed="rId3">
            <a:alphaModFix/>
          </a:blip>
          <a:stretch>
            <a:fillRect/>
          </a:stretch>
        </p:blipFill>
        <p:spPr>
          <a:xfrm>
            <a:off x="4841400" y="1170125"/>
            <a:ext cx="4150200" cy="276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311700" y="812875"/>
            <a:ext cx="8520600" cy="4120500"/>
          </a:xfrm>
          <a:prstGeom prst="rect">
            <a:avLst/>
          </a:prstGeom>
        </p:spPr>
        <p:txBody>
          <a:bodyPr anchorCtr="0" anchor="t" bIns="126000" lIns="126000" spcFirstLastPara="1" rIns="126000" wrap="square" tIns="126000">
            <a:normAutofit/>
          </a:bodyPr>
          <a:lstStyle/>
          <a:p>
            <a:pPr indent="0" lvl="0" marL="0" rtl="0" algn="l">
              <a:spcBef>
                <a:spcPts val="0"/>
              </a:spcBef>
              <a:spcAft>
                <a:spcPts val="1200"/>
              </a:spcAft>
              <a:buNone/>
            </a:pPr>
            <a:r>
              <a:t/>
            </a:r>
            <a:endParaRPr b="1"/>
          </a:p>
        </p:txBody>
      </p:sp>
      <p:sp>
        <p:nvSpPr>
          <p:cNvPr id="73" name="Google Shape;73;p15"/>
          <p:cNvSpPr/>
          <p:nvPr/>
        </p:nvSpPr>
        <p:spPr>
          <a:xfrm>
            <a:off x="3307950" y="3623975"/>
            <a:ext cx="2528100" cy="962700"/>
          </a:xfrm>
          <a:prstGeom prst="round2DiagRect">
            <a:avLst>
              <a:gd fmla="val 16667" name="adj1"/>
              <a:gd fmla="val 0" name="adj2"/>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900">
                <a:latin typeface="Average"/>
                <a:ea typeface="Average"/>
                <a:cs typeface="Average"/>
                <a:sym typeface="Average"/>
              </a:rPr>
              <a:t>Team Lead</a:t>
            </a:r>
            <a:endParaRPr sz="1900">
              <a:latin typeface="Average"/>
              <a:ea typeface="Average"/>
              <a:cs typeface="Average"/>
              <a:sym typeface="Average"/>
            </a:endParaRPr>
          </a:p>
          <a:p>
            <a:pPr indent="0" lvl="0" marL="0" rtl="0" algn="ctr">
              <a:spcBef>
                <a:spcPts val="0"/>
              </a:spcBef>
              <a:spcAft>
                <a:spcPts val="0"/>
              </a:spcAft>
              <a:buNone/>
            </a:pPr>
            <a:r>
              <a:rPr lang="en-GB" sz="1900">
                <a:latin typeface="Average"/>
                <a:ea typeface="Average"/>
                <a:cs typeface="Average"/>
                <a:sym typeface="Average"/>
              </a:rPr>
              <a:t>AI/ML</a:t>
            </a:r>
            <a:endParaRPr sz="1900">
              <a:latin typeface="Average"/>
              <a:ea typeface="Average"/>
              <a:cs typeface="Average"/>
              <a:sym typeface="Average"/>
            </a:endParaRPr>
          </a:p>
        </p:txBody>
      </p:sp>
      <p:sp>
        <p:nvSpPr>
          <p:cNvPr id="74" name="Google Shape;74;p15"/>
          <p:cNvSpPr/>
          <p:nvPr/>
        </p:nvSpPr>
        <p:spPr>
          <a:xfrm>
            <a:off x="3252900" y="3227925"/>
            <a:ext cx="2638200" cy="302700"/>
          </a:xfrm>
          <a:prstGeom prst="roundRect">
            <a:avLst>
              <a:gd fmla="val 16667" name="adj"/>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latin typeface="Average"/>
                <a:ea typeface="Average"/>
                <a:cs typeface="Average"/>
                <a:sym typeface="Average"/>
              </a:rPr>
              <a:t>Peter Ajith Cherian</a:t>
            </a:r>
            <a:endParaRPr sz="2000">
              <a:latin typeface="Average"/>
              <a:ea typeface="Average"/>
              <a:cs typeface="Average"/>
              <a:sym typeface="Average"/>
            </a:endParaRPr>
          </a:p>
        </p:txBody>
      </p:sp>
      <p:pic>
        <p:nvPicPr>
          <p:cNvPr descr="peter ajith cherian{captain)&#10;" id="75" name="Google Shape;75;p15" title="captain"/>
          <p:cNvPicPr preferRelativeResize="0"/>
          <p:nvPr/>
        </p:nvPicPr>
        <p:blipFill rotWithShape="1">
          <a:blip r:embed="rId3">
            <a:alphaModFix/>
          </a:blip>
          <a:srcRect b="23800" l="-176120" r="176120" t="-23800"/>
          <a:stretch/>
        </p:blipFill>
        <p:spPr>
          <a:xfrm>
            <a:off x="463900" y="722538"/>
            <a:ext cx="1569500" cy="1675874"/>
          </a:xfrm>
          <a:prstGeom prst="rect">
            <a:avLst/>
          </a:prstGeom>
          <a:noFill/>
          <a:ln>
            <a:noFill/>
          </a:ln>
        </p:spPr>
      </p:pic>
      <p:pic>
        <p:nvPicPr>
          <p:cNvPr descr="peter ajith cherian{captain)&#10;" id="76" name="Google Shape;76;p15" title="captain"/>
          <p:cNvPicPr preferRelativeResize="0"/>
          <p:nvPr/>
        </p:nvPicPr>
        <p:blipFill>
          <a:blip r:embed="rId4">
            <a:alphaModFix amt="87000"/>
          </a:blip>
          <a:stretch>
            <a:fillRect/>
          </a:stretch>
        </p:blipFill>
        <p:spPr>
          <a:xfrm>
            <a:off x="3711150" y="996176"/>
            <a:ext cx="1721700" cy="1838100"/>
          </a:xfrm>
          <a:prstGeom prst="ellipse">
            <a:avLst/>
          </a:prstGeom>
          <a:noFill/>
          <a:ln>
            <a:noFill/>
          </a:ln>
          <a:effectLst>
            <a:outerShdw blurRad="57150" rotWithShape="0" algn="bl">
              <a:srgbClr val="000000">
                <a:alpha val="50000"/>
              </a:srgbClr>
            </a:outerShdw>
          </a:effectLst>
        </p:spPr>
      </p:pic>
      <p:sp>
        <p:nvSpPr>
          <p:cNvPr id="77" name="Google Shape;77;p15"/>
          <p:cNvSpPr txBox="1"/>
          <p:nvPr/>
        </p:nvSpPr>
        <p:spPr>
          <a:xfrm>
            <a:off x="434475" y="182200"/>
            <a:ext cx="47931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GB" sz="2800">
                <a:solidFill>
                  <a:schemeClr val="accent5"/>
                </a:solidFill>
                <a:latin typeface="Georgia"/>
                <a:ea typeface="Georgia"/>
                <a:cs typeface="Georgia"/>
                <a:sym typeface="Georgia"/>
              </a:rPr>
              <a:t>MEET OUR TEAM</a:t>
            </a:r>
            <a:endParaRPr sz="2800">
              <a:solidFill>
                <a:schemeClr val="accent5"/>
              </a:solidFill>
              <a:latin typeface="Georgia"/>
              <a:ea typeface="Georgia"/>
              <a:cs typeface="Georgia"/>
              <a:sym typeface="Georgia"/>
            </a:endParaRPr>
          </a:p>
          <a:p>
            <a:pPr indent="0" lvl="0" marL="0" rtl="0" algn="l">
              <a:spcBef>
                <a:spcPts val="0"/>
              </a:spcBef>
              <a:spcAft>
                <a:spcPts val="0"/>
              </a:spcAft>
              <a:buNone/>
            </a:pPr>
            <a:r>
              <a:t/>
            </a:r>
            <a:endParaRPr sz="3000">
              <a:solidFill>
                <a:schemeClr val="dk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00" y="444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00">
                <a:solidFill>
                  <a:schemeClr val="accent5"/>
                </a:solidFill>
                <a:latin typeface="Georgia"/>
                <a:ea typeface="Georgia"/>
                <a:cs typeface="Georgia"/>
                <a:sym typeface="Georgia"/>
              </a:rPr>
              <a:t>MEET OUR TEAM</a:t>
            </a:r>
            <a:endParaRPr sz="2800">
              <a:solidFill>
                <a:schemeClr val="accent5"/>
              </a:solidFill>
              <a:latin typeface="Georgia"/>
              <a:ea typeface="Georgia"/>
              <a:cs typeface="Georgia"/>
              <a:sym typeface="Georgia"/>
            </a:endParaRPr>
          </a:p>
        </p:txBody>
      </p:sp>
      <p:sp>
        <p:nvSpPr>
          <p:cNvPr id="83" name="Google Shape;83;p16"/>
          <p:cNvSpPr txBox="1"/>
          <p:nvPr>
            <p:ph idx="1" type="body"/>
          </p:nvPr>
        </p:nvSpPr>
        <p:spPr>
          <a:xfrm>
            <a:off x="311700" y="1166225"/>
            <a:ext cx="8520600" cy="382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 name="Google Shape;84;p16"/>
          <p:cNvPicPr preferRelativeResize="0"/>
          <p:nvPr/>
        </p:nvPicPr>
        <p:blipFill>
          <a:blip r:embed="rId3">
            <a:alphaModFix/>
          </a:blip>
          <a:stretch>
            <a:fillRect/>
          </a:stretch>
        </p:blipFill>
        <p:spPr>
          <a:xfrm>
            <a:off x="772525" y="1383850"/>
            <a:ext cx="1617000" cy="1908300"/>
          </a:xfrm>
          <a:prstGeom prst="ellipse">
            <a:avLst/>
          </a:prstGeom>
          <a:noFill/>
          <a:ln cap="flat" cmpd="sng" w="9525">
            <a:solidFill>
              <a:srgbClr val="B45F06"/>
            </a:solidFill>
            <a:prstDash val="solid"/>
            <a:round/>
            <a:headEnd len="sm" w="sm" type="none"/>
            <a:tailEnd len="sm" w="sm" type="none"/>
          </a:ln>
        </p:spPr>
      </p:pic>
      <p:sp>
        <p:nvSpPr>
          <p:cNvPr id="85" name="Google Shape;85;p16"/>
          <p:cNvSpPr/>
          <p:nvPr/>
        </p:nvSpPr>
        <p:spPr>
          <a:xfrm>
            <a:off x="772525" y="3967701"/>
            <a:ext cx="1569600" cy="962700"/>
          </a:xfrm>
          <a:prstGeom prst="round2DiagRect">
            <a:avLst>
              <a:gd fmla="val 16667" name="adj1"/>
              <a:gd fmla="val 0" name="adj2"/>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Average"/>
                <a:ea typeface="Average"/>
                <a:cs typeface="Average"/>
                <a:sym typeface="Average"/>
              </a:rPr>
              <a:t>DATA VISUALIZATION</a:t>
            </a:r>
            <a:endParaRPr sz="1300">
              <a:latin typeface="Average"/>
              <a:ea typeface="Average"/>
              <a:cs typeface="Average"/>
              <a:sym typeface="Average"/>
            </a:endParaRPr>
          </a:p>
        </p:txBody>
      </p:sp>
      <p:pic>
        <p:nvPicPr>
          <p:cNvPr id="86" name="Google Shape;86;p16"/>
          <p:cNvPicPr preferRelativeResize="0"/>
          <p:nvPr/>
        </p:nvPicPr>
        <p:blipFill rotWithShape="1">
          <a:blip r:embed="rId4">
            <a:alphaModFix/>
          </a:blip>
          <a:srcRect b="6235" l="0" r="0" t="0"/>
          <a:stretch/>
        </p:blipFill>
        <p:spPr>
          <a:xfrm>
            <a:off x="2649429" y="1381338"/>
            <a:ext cx="1569600" cy="1908300"/>
          </a:xfrm>
          <a:prstGeom prst="flowChartConnector">
            <a:avLst/>
          </a:prstGeom>
          <a:noFill/>
          <a:ln cap="flat" cmpd="sng" w="9525">
            <a:solidFill>
              <a:srgbClr val="B45F06"/>
            </a:solidFill>
            <a:prstDash val="solid"/>
            <a:round/>
            <a:headEnd len="sm" w="sm" type="none"/>
            <a:tailEnd len="sm" w="sm" type="none"/>
          </a:ln>
        </p:spPr>
      </p:pic>
      <p:sp>
        <p:nvSpPr>
          <p:cNvPr id="87" name="Google Shape;87;p16"/>
          <p:cNvSpPr/>
          <p:nvPr/>
        </p:nvSpPr>
        <p:spPr>
          <a:xfrm>
            <a:off x="2602054" y="3952738"/>
            <a:ext cx="1569600" cy="962700"/>
          </a:xfrm>
          <a:prstGeom prst="round2DiagRect">
            <a:avLst>
              <a:gd fmla="val 16667" name="adj1"/>
              <a:gd fmla="val 0" name="adj2"/>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latin typeface="Average"/>
                <a:ea typeface="Average"/>
                <a:cs typeface="Average"/>
                <a:sym typeface="Average"/>
              </a:rPr>
              <a:t>DATA ANALYSIS</a:t>
            </a:r>
            <a:endParaRPr sz="1300">
              <a:latin typeface="Average"/>
              <a:ea typeface="Average"/>
              <a:cs typeface="Average"/>
              <a:sym typeface="Average"/>
            </a:endParaRPr>
          </a:p>
        </p:txBody>
      </p:sp>
      <p:pic>
        <p:nvPicPr>
          <p:cNvPr id="88" name="Google Shape;88;p16"/>
          <p:cNvPicPr preferRelativeResize="0"/>
          <p:nvPr/>
        </p:nvPicPr>
        <p:blipFill rotWithShape="1">
          <a:blip r:embed="rId5">
            <a:alphaModFix/>
          </a:blip>
          <a:srcRect b="12423" l="14149" r="16420" t="10409"/>
          <a:stretch/>
        </p:blipFill>
        <p:spPr>
          <a:xfrm rot="254866">
            <a:off x="4545211" y="1439212"/>
            <a:ext cx="1563395" cy="1845876"/>
          </a:xfrm>
          <a:prstGeom prst="ellipse">
            <a:avLst/>
          </a:prstGeom>
          <a:noFill/>
          <a:ln cap="flat" cmpd="sng" w="9525">
            <a:solidFill>
              <a:srgbClr val="B45F06"/>
            </a:solidFill>
            <a:prstDash val="solid"/>
            <a:round/>
            <a:headEnd len="sm" w="sm" type="none"/>
            <a:tailEnd len="sm" w="sm" type="none"/>
          </a:ln>
        </p:spPr>
      </p:pic>
      <p:sp>
        <p:nvSpPr>
          <p:cNvPr id="89" name="Google Shape;89;p16"/>
          <p:cNvSpPr/>
          <p:nvPr/>
        </p:nvSpPr>
        <p:spPr>
          <a:xfrm>
            <a:off x="4494735" y="3950225"/>
            <a:ext cx="1569600" cy="962700"/>
          </a:xfrm>
          <a:prstGeom prst="round2DiagRect">
            <a:avLst>
              <a:gd fmla="val 16667" name="adj1"/>
              <a:gd fmla="val 0" name="adj2"/>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AI /ML</a:t>
            </a:r>
            <a:endParaRPr>
              <a:latin typeface="Average"/>
              <a:ea typeface="Average"/>
              <a:cs typeface="Average"/>
              <a:sym typeface="Average"/>
            </a:endParaRPr>
          </a:p>
        </p:txBody>
      </p:sp>
      <p:pic>
        <p:nvPicPr>
          <p:cNvPr id="90" name="Google Shape;90;p16"/>
          <p:cNvPicPr preferRelativeResize="0"/>
          <p:nvPr/>
        </p:nvPicPr>
        <p:blipFill>
          <a:blip r:embed="rId6">
            <a:alphaModFix/>
          </a:blip>
          <a:stretch>
            <a:fillRect/>
          </a:stretch>
        </p:blipFill>
        <p:spPr>
          <a:xfrm>
            <a:off x="6467775" y="1383850"/>
            <a:ext cx="1503600" cy="1933200"/>
          </a:xfrm>
          <a:prstGeom prst="ellipse">
            <a:avLst/>
          </a:prstGeom>
          <a:noFill/>
          <a:ln cap="flat" cmpd="sng" w="9525">
            <a:solidFill>
              <a:srgbClr val="B45F06"/>
            </a:solidFill>
            <a:prstDash val="solid"/>
            <a:round/>
            <a:headEnd len="sm" w="sm" type="none"/>
            <a:tailEnd len="sm" w="sm" type="none"/>
          </a:ln>
        </p:spPr>
      </p:pic>
      <p:sp>
        <p:nvSpPr>
          <p:cNvPr id="91" name="Google Shape;91;p16"/>
          <p:cNvSpPr/>
          <p:nvPr/>
        </p:nvSpPr>
        <p:spPr>
          <a:xfrm>
            <a:off x="6387400" y="3967700"/>
            <a:ext cx="1569600" cy="962700"/>
          </a:xfrm>
          <a:prstGeom prst="round2DiagRect">
            <a:avLst>
              <a:gd fmla="val 16667" name="adj1"/>
              <a:gd fmla="val 0" name="adj2"/>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DATA CLEANING</a:t>
            </a:r>
            <a:endParaRPr>
              <a:latin typeface="Average"/>
              <a:ea typeface="Average"/>
              <a:cs typeface="Average"/>
              <a:sym typeface="Average"/>
            </a:endParaRPr>
          </a:p>
        </p:txBody>
      </p:sp>
      <p:sp>
        <p:nvSpPr>
          <p:cNvPr id="92" name="Google Shape;92;p16"/>
          <p:cNvSpPr/>
          <p:nvPr/>
        </p:nvSpPr>
        <p:spPr>
          <a:xfrm>
            <a:off x="772525" y="3548200"/>
            <a:ext cx="1569600" cy="302700"/>
          </a:xfrm>
          <a:prstGeom prst="roundRect">
            <a:avLst>
              <a:gd fmla="val 16667" name="adj"/>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Nibitha Glisson</a:t>
            </a:r>
            <a:endParaRPr>
              <a:latin typeface="Average"/>
              <a:ea typeface="Average"/>
              <a:cs typeface="Average"/>
              <a:sym typeface="Average"/>
            </a:endParaRPr>
          </a:p>
        </p:txBody>
      </p:sp>
      <p:sp>
        <p:nvSpPr>
          <p:cNvPr id="93" name="Google Shape;93;p16"/>
          <p:cNvSpPr/>
          <p:nvPr/>
        </p:nvSpPr>
        <p:spPr>
          <a:xfrm>
            <a:off x="6387400" y="3548200"/>
            <a:ext cx="1569600" cy="302700"/>
          </a:xfrm>
          <a:prstGeom prst="roundRect">
            <a:avLst>
              <a:gd fmla="val 16667" name="adj"/>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Chris Paul</a:t>
            </a:r>
            <a:endParaRPr>
              <a:latin typeface="Average"/>
              <a:ea typeface="Average"/>
              <a:cs typeface="Average"/>
              <a:sym typeface="Average"/>
            </a:endParaRPr>
          </a:p>
        </p:txBody>
      </p:sp>
      <p:sp>
        <p:nvSpPr>
          <p:cNvPr id="94" name="Google Shape;94;p16"/>
          <p:cNvSpPr/>
          <p:nvPr/>
        </p:nvSpPr>
        <p:spPr>
          <a:xfrm>
            <a:off x="4515775" y="3548200"/>
            <a:ext cx="1569600" cy="302700"/>
          </a:xfrm>
          <a:prstGeom prst="roundRect">
            <a:avLst>
              <a:gd fmla="val 16667" name="adj"/>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Zayan Naazim </a:t>
            </a:r>
            <a:endParaRPr>
              <a:latin typeface="Average"/>
              <a:ea typeface="Average"/>
              <a:cs typeface="Average"/>
              <a:sym typeface="Average"/>
            </a:endParaRPr>
          </a:p>
        </p:txBody>
      </p:sp>
      <p:sp>
        <p:nvSpPr>
          <p:cNvPr id="95" name="Google Shape;95;p16"/>
          <p:cNvSpPr/>
          <p:nvPr/>
        </p:nvSpPr>
        <p:spPr>
          <a:xfrm>
            <a:off x="2644150" y="3548200"/>
            <a:ext cx="1569600" cy="302700"/>
          </a:xfrm>
          <a:prstGeom prst="roundRect">
            <a:avLst>
              <a:gd fmla="val 16667" name="adj"/>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Rohan Sony</a:t>
            </a:r>
            <a:endParaRPr>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5357"/>
              <a:buFont typeface="Arial"/>
              <a:buNone/>
            </a:pPr>
            <a:r>
              <a:rPr lang="en-GB" sz="2800">
                <a:solidFill>
                  <a:schemeClr val="accent5"/>
                </a:solidFill>
                <a:latin typeface="Georgia"/>
                <a:ea typeface="Georgia"/>
                <a:cs typeface="Georgia"/>
                <a:sym typeface="Georgia"/>
              </a:rPr>
              <a:t>MEET OUR TEAM</a:t>
            </a:r>
            <a:endParaRPr/>
          </a:p>
        </p:txBody>
      </p:sp>
      <p:sp>
        <p:nvSpPr>
          <p:cNvPr id="101" name="Google Shape;10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2" name="Google Shape;102;p17"/>
          <p:cNvSpPr txBox="1"/>
          <p:nvPr>
            <p:ph idx="1" type="body"/>
          </p:nvPr>
        </p:nvSpPr>
        <p:spPr>
          <a:xfrm>
            <a:off x="311700" y="1166225"/>
            <a:ext cx="8520600" cy="382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3" name="Google Shape;103;p17"/>
          <p:cNvPicPr preferRelativeResize="0"/>
          <p:nvPr/>
        </p:nvPicPr>
        <p:blipFill rotWithShape="1">
          <a:blip r:embed="rId3">
            <a:alphaModFix/>
          </a:blip>
          <a:srcRect b="5036" l="0" r="0" t="5027"/>
          <a:stretch/>
        </p:blipFill>
        <p:spPr>
          <a:xfrm>
            <a:off x="772525" y="1383850"/>
            <a:ext cx="1617000" cy="1908300"/>
          </a:xfrm>
          <a:prstGeom prst="ellipse">
            <a:avLst/>
          </a:prstGeom>
          <a:noFill/>
          <a:ln cap="flat" cmpd="sng" w="9525">
            <a:solidFill>
              <a:srgbClr val="B45F06"/>
            </a:solidFill>
            <a:prstDash val="solid"/>
            <a:round/>
            <a:headEnd len="sm" w="sm" type="none"/>
            <a:tailEnd len="sm" w="sm" type="none"/>
          </a:ln>
        </p:spPr>
      </p:pic>
      <p:sp>
        <p:nvSpPr>
          <p:cNvPr id="104" name="Google Shape;104;p17"/>
          <p:cNvSpPr/>
          <p:nvPr/>
        </p:nvSpPr>
        <p:spPr>
          <a:xfrm>
            <a:off x="772525" y="3967701"/>
            <a:ext cx="1569600" cy="962700"/>
          </a:xfrm>
          <a:prstGeom prst="round2DiagRect">
            <a:avLst>
              <a:gd fmla="val 16667" name="adj1"/>
              <a:gd fmla="val 0" name="adj2"/>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Average"/>
                <a:ea typeface="Average"/>
                <a:cs typeface="Average"/>
                <a:sym typeface="Average"/>
              </a:rPr>
              <a:t>DATA VISUALIZATION</a:t>
            </a:r>
            <a:endParaRPr>
              <a:latin typeface="Average"/>
              <a:ea typeface="Average"/>
              <a:cs typeface="Average"/>
              <a:sym typeface="Average"/>
            </a:endParaRPr>
          </a:p>
        </p:txBody>
      </p:sp>
      <p:pic>
        <p:nvPicPr>
          <p:cNvPr id="105" name="Google Shape;105;p17"/>
          <p:cNvPicPr preferRelativeResize="0"/>
          <p:nvPr/>
        </p:nvPicPr>
        <p:blipFill rotWithShape="1">
          <a:blip r:embed="rId4">
            <a:alphaModFix/>
          </a:blip>
          <a:srcRect b="0" l="149" r="149" t="0"/>
          <a:stretch/>
        </p:blipFill>
        <p:spPr>
          <a:xfrm>
            <a:off x="2649429" y="1381338"/>
            <a:ext cx="1569600" cy="1908300"/>
          </a:xfrm>
          <a:prstGeom prst="flowChartConnector">
            <a:avLst/>
          </a:prstGeom>
          <a:noFill/>
          <a:ln cap="flat" cmpd="sng" w="9525">
            <a:solidFill>
              <a:srgbClr val="B45F06"/>
            </a:solidFill>
            <a:prstDash val="solid"/>
            <a:round/>
            <a:headEnd len="sm" w="sm" type="none"/>
            <a:tailEnd len="sm" w="sm" type="none"/>
          </a:ln>
        </p:spPr>
      </p:pic>
      <p:sp>
        <p:nvSpPr>
          <p:cNvPr id="106" name="Google Shape;106;p17"/>
          <p:cNvSpPr/>
          <p:nvPr/>
        </p:nvSpPr>
        <p:spPr>
          <a:xfrm>
            <a:off x="2602054" y="3952738"/>
            <a:ext cx="1569600" cy="962700"/>
          </a:xfrm>
          <a:prstGeom prst="round2DiagRect">
            <a:avLst>
              <a:gd fmla="val 16667" name="adj1"/>
              <a:gd fmla="val 0" name="adj2"/>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latin typeface="Average"/>
                <a:ea typeface="Average"/>
                <a:cs typeface="Average"/>
                <a:sym typeface="Average"/>
              </a:rPr>
              <a:t>DATA VISUALIZATION</a:t>
            </a:r>
            <a:endParaRPr sz="1300">
              <a:latin typeface="Average"/>
              <a:ea typeface="Average"/>
              <a:cs typeface="Average"/>
              <a:sym typeface="Average"/>
            </a:endParaRPr>
          </a:p>
        </p:txBody>
      </p:sp>
      <p:pic>
        <p:nvPicPr>
          <p:cNvPr id="107" name="Google Shape;107;p17"/>
          <p:cNvPicPr preferRelativeResize="0"/>
          <p:nvPr/>
        </p:nvPicPr>
        <p:blipFill rotWithShape="1">
          <a:blip r:embed="rId5">
            <a:alphaModFix/>
          </a:blip>
          <a:srcRect b="5338" l="0" r="0" t="0"/>
          <a:stretch/>
        </p:blipFill>
        <p:spPr>
          <a:xfrm>
            <a:off x="4545200" y="1328675"/>
            <a:ext cx="1563300" cy="1956600"/>
          </a:xfrm>
          <a:prstGeom prst="ellipse">
            <a:avLst/>
          </a:prstGeom>
          <a:noFill/>
          <a:ln cap="flat" cmpd="sng" w="9525">
            <a:solidFill>
              <a:srgbClr val="B45F06"/>
            </a:solidFill>
            <a:prstDash val="solid"/>
            <a:round/>
            <a:headEnd len="sm" w="sm" type="none"/>
            <a:tailEnd len="sm" w="sm" type="none"/>
          </a:ln>
        </p:spPr>
      </p:pic>
      <p:sp>
        <p:nvSpPr>
          <p:cNvPr id="108" name="Google Shape;108;p17"/>
          <p:cNvSpPr/>
          <p:nvPr/>
        </p:nvSpPr>
        <p:spPr>
          <a:xfrm>
            <a:off x="4494735" y="3950225"/>
            <a:ext cx="1569600" cy="962700"/>
          </a:xfrm>
          <a:prstGeom prst="round2DiagRect">
            <a:avLst>
              <a:gd fmla="val 16667" name="adj1"/>
              <a:gd fmla="val 0" name="adj2"/>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DATA ANALYSIS</a:t>
            </a:r>
            <a:endParaRPr>
              <a:latin typeface="Average"/>
              <a:ea typeface="Average"/>
              <a:cs typeface="Average"/>
              <a:sym typeface="Average"/>
            </a:endParaRPr>
          </a:p>
        </p:txBody>
      </p:sp>
      <p:pic>
        <p:nvPicPr>
          <p:cNvPr id="109" name="Google Shape;109;p17"/>
          <p:cNvPicPr preferRelativeResize="0"/>
          <p:nvPr/>
        </p:nvPicPr>
        <p:blipFill rotWithShape="1">
          <a:blip r:embed="rId6">
            <a:alphaModFix/>
          </a:blip>
          <a:srcRect b="0" l="893" r="903" t="0"/>
          <a:stretch/>
        </p:blipFill>
        <p:spPr>
          <a:xfrm>
            <a:off x="6467775" y="1383850"/>
            <a:ext cx="1503600" cy="1933200"/>
          </a:xfrm>
          <a:prstGeom prst="ellipse">
            <a:avLst/>
          </a:prstGeom>
          <a:noFill/>
          <a:ln cap="flat" cmpd="sng" w="9525">
            <a:solidFill>
              <a:srgbClr val="B45F06"/>
            </a:solidFill>
            <a:prstDash val="solid"/>
            <a:round/>
            <a:headEnd len="sm" w="sm" type="none"/>
            <a:tailEnd len="sm" w="sm" type="none"/>
          </a:ln>
        </p:spPr>
      </p:pic>
      <p:sp>
        <p:nvSpPr>
          <p:cNvPr id="110" name="Google Shape;110;p17"/>
          <p:cNvSpPr/>
          <p:nvPr/>
        </p:nvSpPr>
        <p:spPr>
          <a:xfrm>
            <a:off x="6387400" y="3967700"/>
            <a:ext cx="1569600" cy="962700"/>
          </a:xfrm>
          <a:prstGeom prst="round2DiagRect">
            <a:avLst>
              <a:gd fmla="val 16667" name="adj1"/>
              <a:gd fmla="val 0" name="adj2"/>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DATA CLEANING</a:t>
            </a:r>
            <a:endParaRPr>
              <a:latin typeface="Average"/>
              <a:ea typeface="Average"/>
              <a:cs typeface="Average"/>
              <a:sym typeface="Average"/>
            </a:endParaRPr>
          </a:p>
        </p:txBody>
      </p:sp>
      <p:sp>
        <p:nvSpPr>
          <p:cNvPr id="111" name="Google Shape;111;p17"/>
          <p:cNvSpPr/>
          <p:nvPr/>
        </p:nvSpPr>
        <p:spPr>
          <a:xfrm>
            <a:off x="772525" y="3548200"/>
            <a:ext cx="1569600" cy="302700"/>
          </a:xfrm>
          <a:prstGeom prst="roundRect">
            <a:avLst>
              <a:gd fmla="val 16667" name="adj"/>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Vignesh Vijayan</a:t>
            </a:r>
            <a:endParaRPr>
              <a:latin typeface="Average"/>
              <a:ea typeface="Average"/>
              <a:cs typeface="Average"/>
              <a:sym typeface="Average"/>
            </a:endParaRPr>
          </a:p>
        </p:txBody>
      </p:sp>
      <p:sp>
        <p:nvSpPr>
          <p:cNvPr id="112" name="Google Shape;112;p17"/>
          <p:cNvSpPr/>
          <p:nvPr/>
        </p:nvSpPr>
        <p:spPr>
          <a:xfrm>
            <a:off x="6387400" y="3548200"/>
            <a:ext cx="1569600" cy="302700"/>
          </a:xfrm>
          <a:prstGeom prst="roundRect">
            <a:avLst>
              <a:gd fmla="val 16667" name="adj"/>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Kevin Vinod</a:t>
            </a:r>
            <a:endParaRPr>
              <a:latin typeface="Average"/>
              <a:ea typeface="Average"/>
              <a:cs typeface="Average"/>
              <a:sym typeface="Average"/>
            </a:endParaRPr>
          </a:p>
        </p:txBody>
      </p:sp>
      <p:sp>
        <p:nvSpPr>
          <p:cNvPr id="113" name="Google Shape;113;p17"/>
          <p:cNvSpPr/>
          <p:nvPr/>
        </p:nvSpPr>
        <p:spPr>
          <a:xfrm>
            <a:off x="4515775" y="3548200"/>
            <a:ext cx="1569600" cy="302700"/>
          </a:xfrm>
          <a:prstGeom prst="roundRect">
            <a:avLst>
              <a:gd fmla="val 16667" name="adj"/>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Jiyaro Joseph</a:t>
            </a:r>
            <a:endParaRPr>
              <a:latin typeface="Average"/>
              <a:ea typeface="Average"/>
              <a:cs typeface="Average"/>
              <a:sym typeface="Average"/>
            </a:endParaRPr>
          </a:p>
        </p:txBody>
      </p:sp>
      <p:sp>
        <p:nvSpPr>
          <p:cNvPr id="114" name="Google Shape;114;p17"/>
          <p:cNvSpPr/>
          <p:nvPr/>
        </p:nvSpPr>
        <p:spPr>
          <a:xfrm>
            <a:off x="2644150" y="3548200"/>
            <a:ext cx="1569600" cy="302700"/>
          </a:xfrm>
          <a:prstGeom prst="roundRect">
            <a:avLst>
              <a:gd fmla="val 16667" name="adj"/>
            </a:avLst>
          </a:prstGeom>
          <a:solidFill>
            <a:schemeClr val="lt2"/>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Average"/>
                <a:ea typeface="Average"/>
                <a:cs typeface="Average"/>
                <a:sym typeface="Average"/>
              </a:rPr>
              <a:t>Aadil Aafil </a:t>
            </a:r>
            <a:endParaRPr>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INTRODUCTION</a:t>
            </a:r>
            <a:endParaRPr/>
          </a:p>
        </p:txBody>
      </p:sp>
      <p:sp>
        <p:nvSpPr>
          <p:cNvPr id="120" name="Google Shape;120;p18"/>
          <p:cNvSpPr txBox="1"/>
          <p:nvPr>
            <p:ph idx="1" type="body"/>
          </p:nvPr>
        </p:nvSpPr>
        <p:spPr>
          <a:xfrm>
            <a:off x="311700" y="1339925"/>
            <a:ext cx="4962900" cy="3416400"/>
          </a:xfrm>
          <a:prstGeom prst="rect">
            <a:avLst/>
          </a:prstGeom>
          <a:ln cap="flat" cmpd="sng" w="9525">
            <a:solidFill>
              <a:srgbClr val="4A86E8"/>
            </a:solidFill>
            <a:prstDash val="solid"/>
            <a:round/>
            <a:headEnd len="sm" w="sm" type="none"/>
            <a:tailEnd len="sm" w="sm" type="none"/>
          </a:ln>
        </p:spPr>
        <p:txBody>
          <a:bodyPr anchorCtr="0" anchor="t" bIns="91425" lIns="91425" spcFirstLastPara="1" rIns="91425" wrap="square" tIns="91425">
            <a:normAutofit fontScale="77500" lnSpcReduction="20000"/>
          </a:bodyPr>
          <a:lstStyle/>
          <a:p>
            <a:pPr indent="0" lvl="0" marL="0" rtl="0" algn="l">
              <a:spcBef>
                <a:spcPts val="1400"/>
              </a:spcBef>
              <a:spcAft>
                <a:spcPts val="0"/>
              </a:spcAft>
              <a:buNone/>
            </a:pPr>
            <a:r>
              <a:rPr b="1" lang="en-GB" sz="1650">
                <a:solidFill>
                  <a:srgbClr val="000000"/>
                </a:solidFill>
              </a:rPr>
              <a:t>Understanding the Problem</a:t>
            </a:r>
            <a:endParaRPr b="1" sz="1650">
              <a:solidFill>
                <a:srgbClr val="000000"/>
              </a:solidFill>
            </a:endParaRPr>
          </a:p>
          <a:p>
            <a:pPr indent="0" lvl="0" marL="0" rtl="0" algn="l">
              <a:spcBef>
                <a:spcPts val="1200"/>
              </a:spcBef>
              <a:spcAft>
                <a:spcPts val="0"/>
              </a:spcAft>
              <a:buNone/>
            </a:pPr>
            <a:r>
              <a:rPr lang="en-GB" sz="1650">
                <a:solidFill>
                  <a:srgbClr val="000000"/>
                </a:solidFill>
              </a:rPr>
              <a:t>Credit card fraud is a significant challenge for financial institutions. It involves unauthorized use of credit card information to make fraudulent transactions. Data analytics plays a crucial role in detecting and preventing such fraudulent activities.</a:t>
            </a:r>
            <a:endParaRPr sz="1650">
              <a:solidFill>
                <a:srgbClr val="000000"/>
              </a:solidFill>
            </a:endParaRPr>
          </a:p>
          <a:p>
            <a:pPr indent="0" lvl="0" marL="0" rtl="0" algn="l">
              <a:spcBef>
                <a:spcPts val="1400"/>
              </a:spcBef>
              <a:spcAft>
                <a:spcPts val="0"/>
              </a:spcAft>
              <a:buNone/>
            </a:pPr>
            <a:r>
              <a:rPr b="1" lang="en-GB" sz="1650">
                <a:solidFill>
                  <a:srgbClr val="000000"/>
                </a:solidFill>
              </a:rPr>
              <a:t>Project Objective</a:t>
            </a:r>
            <a:endParaRPr b="1" sz="1650">
              <a:solidFill>
                <a:srgbClr val="000000"/>
              </a:solidFill>
            </a:endParaRPr>
          </a:p>
          <a:p>
            <a:pPr indent="0" lvl="0" marL="0" rtl="0" algn="l">
              <a:spcBef>
                <a:spcPts val="1200"/>
              </a:spcBef>
              <a:spcAft>
                <a:spcPts val="0"/>
              </a:spcAft>
              <a:buNone/>
            </a:pPr>
            <a:r>
              <a:rPr lang="en-GB" sz="1650">
                <a:solidFill>
                  <a:srgbClr val="000000"/>
                </a:solidFill>
              </a:rPr>
              <a:t>The primary goal of this project is to develop a robust model capable of identifying fraudulent credit card transactions accurately. By analyzing historical transaction data, we aim to uncover patterns and anomalies associated with fraudulent activities. This knowledge can be utilized to build a predictive model that can flag suspicious transactions in real-time.</a:t>
            </a:r>
            <a:endParaRPr sz="1650">
              <a:solidFill>
                <a:srgbClr val="000000"/>
              </a:solidFill>
            </a:endParaRPr>
          </a:p>
          <a:p>
            <a:pPr indent="0" lvl="0" marL="0" rtl="0" algn="l">
              <a:spcBef>
                <a:spcPts val="1200"/>
              </a:spcBef>
              <a:spcAft>
                <a:spcPts val="1200"/>
              </a:spcAft>
              <a:buNone/>
            </a:pPr>
            <a:r>
              <a:t/>
            </a:r>
            <a:endParaRPr/>
          </a:p>
        </p:txBody>
      </p:sp>
      <p:pic>
        <p:nvPicPr>
          <p:cNvPr id="121" name="Google Shape;121;p18"/>
          <p:cNvPicPr preferRelativeResize="0"/>
          <p:nvPr/>
        </p:nvPicPr>
        <p:blipFill>
          <a:blip r:embed="rId3">
            <a:alphaModFix/>
          </a:blip>
          <a:stretch>
            <a:fillRect/>
          </a:stretch>
        </p:blipFill>
        <p:spPr>
          <a:xfrm>
            <a:off x="5321550" y="1451300"/>
            <a:ext cx="3772776" cy="292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IMPORTANCE OF PROJECT</a:t>
            </a:r>
            <a:endParaRPr/>
          </a:p>
        </p:txBody>
      </p:sp>
      <p:sp>
        <p:nvSpPr>
          <p:cNvPr id="127" name="Google Shape;127;p19"/>
          <p:cNvSpPr txBox="1"/>
          <p:nvPr>
            <p:ph idx="1" type="body"/>
          </p:nvPr>
        </p:nvSpPr>
        <p:spPr>
          <a:xfrm>
            <a:off x="311700" y="111992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solidFill>
                  <a:schemeClr val="lt1"/>
                </a:solidFill>
              </a:rPr>
              <a:t>Credit card fraud is a significant challenge for financial institutions. It involves unauthorized use of credit card information to make fraudulent transactions. Data analytics plays a crucial role in detecting and preventing such fraudulent activities.</a:t>
            </a:r>
            <a:endParaRPr>
              <a:solidFill>
                <a:schemeClr val="lt1"/>
              </a:solidFill>
            </a:endParaRPr>
          </a:p>
          <a:p>
            <a:pPr indent="0" lvl="0" marL="0" rtl="0" algn="l">
              <a:spcBef>
                <a:spcPts val="1200"/>
              </a:spcBef>
              <a:spcAft>
                <a:spcPts val="0"/>
              </a:spcAft>
              <a:buNone/>
            </a:pPr>
            <a:r>
              <a:rPr b="1" lang="en-GB" sz="1691">
                <a:solidFill>
                  <a:srgbClr val="000000"/>
                </a:solidFill>
              </a:rPr>
              <a:t>Financial Loss Prevention:</a:t>
            </a:r>
            <a:r>
              <a:rPr lang="en-GB" sz="1691">
                <a:solidFill>
                  <a:srgbClr val="000000"/>
                </a:solidFill>
              </a:rPr>
              <a:t> Fraudulent charges can lead to significant financial losses for consumers.</a:t>
            </a:r>
            <a:endParaRPr sz="1691">
              <a:solidFill>
                <a:srgbClr val="000000"/>
              </a:solidFill>
            </a:endParaRPr>
          </a:p>
          <a:p>
            <a:pPr indent="0" lvl="0" marL="0" rtl="0" algn="l">
              <a:spcBef>
                <a:spcPts val="1200"/>
              </a:spcBef>
              <a:spcAft>
                <a:spcPts val="0"/>
              </a:spcAft>
              <a:buNone/>
            </a:pPr>
            <a:r>
              <a:rPr b="1" lang="en-GB" sz="1691">
                <a:solidFill>
                  <a:srgbClr val="000000"/>
                </a:solidFill>
              </a:rPr>
              <a:t>Identity Theft:</a:t>
            </a:r>
            <a:r>
              <a:rPr lang="en-GB" sz="1691">
                <a:solidFill>
                  <a:srgbClr val="000000"/>
                </a:solidFill>
              </a:rPr>
              <a:t> Credit card fraud is often a precursor to identity theft, exposing individuals to further risks.</a:t>
            </a:r>
            <a:endParaRPr sz="1691">
              <a:solidFill>
                <a:srgbClr val="000000"/>
              </a:solidFill>
            </a:endParaRPr>
          </a:p>
          <a:p>
            <a:pPr indent="0" lvl="0" marL="0" rtl="0" algn="l">
              <a:spcBef>
                <a:spcPts val="1200"/>
              </a:spcBef>
              <a:spcAft>
                <a:spcPts val="1200"/>
              </a:spcAft>
              <a:buNone/>
            </a:pPr>
            <a:r>
              <a:rPr b="1" lang="en-GB" sz="1691">
                <a:solidFill>
                  <a:srgbClr val="000000"/>
                </a:solidFill>
              </a:rPr>
              <a:t>In essence, credit card fraud detection is vital for protecting individuals, businesses, and the overall economy.</a:t>
            </a:r>
            <a:r>
              <a:rPr lang="en-GB" sz="1691">
                <a:solidFill>
                  <a:srgbClr val="000000"/>
                </a:solidFill>
              </a:rPr>
              <a:t> As technology evolves and fraudsters become more sophisticated, the need for robust fraud prevention measures will only increase.</a:t>
            </a:r>
            <a:endParaRPr sz="169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269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SUMMARY</a:t>
            </a:r>
            <a:endParaRPr/>
          </a:p>
        </p:txBody>
      </p:sp>
      <p:sp>
        <p:nvSpPr>
          <p:cNvPr id="133" name="Google Shape;133;p20"/>
          <p:cNvSpPr txBox="1"/>
          <p:nvPr>
            <p:ph idx="1" type="body"/>
          </p:nvPr>
        </p:nvSpPr>
        <p:spPr>
          <a:xfrm>
            <a:off x="311700" y="953300"/>
            <a:ext cx="8520600" cy="41130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400"/>
              </a:spcBef>
              <a:spcAft>
                <a:spcPts val="0"/>
              </a:spcAft>
              <a:buNone/>
            </a:pPr>
            <a:r>
              <a:rPr b="1" lang="en-GB">
                <a:solidFill>
                  <a:srgbClr val="000000"/>
                </a:solidFill>
              </a:rPr>
              <a:t>Data Acquisition and Exploration</a:t>
            </a:r>
            <a:endParaRPr b="1">
              <a:solidFill>
                <a:srgbClr val="000000"/>
              </a:solidFill>
            </a:endParaRPr>
          </a:p>
          <a:p>
            <a:pPr indent="0" lvl="0" marL="0" rtl="0" algn="l">
              <a:spcBef>
                <a:spcPts val="1200"/>
              </a:spcBef>
              <a:spcAft>
                <a:spcPts val="0"/>
              </a:spcAft>
              <a:buNone/>
            </a:pPr>
            <a:r>
              <a:rPr lang="en-GB">
                <a:solidFill>
                  <a:srgbClr val="000000"/>
                </a:solidFill>
              </a:rPr>
              <a:t>The project will commence with acquiring a suitable dataset containing credit card transaction records. This dataset should encompass a diverse range of transactions, including both legitimate and fraudulent ones. Once the data is collected, a thorough exploratory data analysis (EDA) will be conducted to understand its characteristics, identify missing values, outliers, and potential correlations between variables.</a:t>
            </a:r>
            <a:endParaRPr>
              <a:solidFill>
                <a:srgbClr val="000000"/>
              </a:solidFill>
            </a:endParaRPr>
          </a:p>
          <a:p>
            <a:pPr indent="0" lvl="0" marL="0" rtl="0" algn="l">
              <a:spcBef>
                <a:spcPts val="1400"/>
              </a:spcBef>
              <a:spcAft>
                <a:spcPts val="0"/>
              </a:spcAft>
              <a:buNone/>
            </a:pPr>
            <a:r>
              <a:rPr b="1" lang="en-GB">
                <a:solidFill>
                  <a:srgbClr val="000000"/>
                </a:solidFill>
              </a:rPr>
              <a:t>Data Preprocessing/Cleaning</a:t>
            </a:r>
            <a:endParaRPr b="1">
              <a:solidFill>
                <a:srgbClr val="000000"/>
              </a:solidFill>
            </a:endParaRPr>
          </a:p>
          <a:p>
            <a:pPr indent="0" lvl="0" marL="0" rtl="0" algn="l">
              <a:spcBef>
                <a:spcPts val="1200"/>
              </a:spcBef>
              <a:spcAft>
                <a:spcPts val="0"/>
              </a:spcAft>
              <a:buNone/>
            </a:pPr>
            <a:r>
              <a:rPr lang="en-GB">
                <a:solidFill>
                  <a:srgbClr val="000000"/>
                </a:solidFill>
              </a:rPr>
              <a:t>The collected data often requires preprocessing to prepare it for analysis. This step involves handling missing values, outliers, and inconsistencies in the data. Feature engineering may also be necessary to create new variables that could be relevant for fraud detection.</a:t>
            </a:r>
            <a:endParaRPr>
              <a:solidFill>
                <a:srgbClr val="000000"/>
              </a:solidFill>
            </a:endParaRPr>
          </a:p>
          <a:p>
            <a:pPr indent="0" lvl="0" marL="0" rtl="0" algn="l">
              <a:spcBef>
                <a:spcPts val="1400"/>
              </a:spcBef>
              <a:spcAft>
                <a:spcPts val="0"/>
              </a:spcAft>
              <a:buNone/>
            </a:pPr>
            <a:r>
              <a:t/>
            </a:r>
            <a:endParaRPr b="1">
              <a:solidFill>
                <a:srgbClr val="000000"/>
              </a:solidFill>
            </a:endParaRPr>
          </a:p>
          <a:p>
            <a:pPr indent="0" lvl="0" marL="0" rtl="0" algn="l">
              <a:spcBef>
                <a:spcPts val="4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6995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SOURCES OF DATA USED</a:t>
            </a:r>
            <a:endParaRPr/>
          </a:p>
        </p:txBody>
      </p:sp>
      <p:sp>
        <p:nvSpPr>
          <p:cNvPr id="139" name="Google Shape;139;p21"/>
          <p:cNvSpPr txBox="1"/>
          <p:nvPr>
            <p:ph idx="1" type="body"/>
          </p:nvPr>
        </p:nvSpPr>
        <p:spPr>
          <a:xfrm>
            <a:off x="0" y="687000"/>
            <a:ext cx="5328300" cy="4456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700">
                <a:solidFill>
                  <a:srgbClr val="000000"/>
                </a:solidFill>
                <a:latin typeface="Arial"/>
                <a:ea typeface="Arial"/>
                <a:cs typeface="Arial"/>
                <a:sym typeface="Arial"/>
              </a:rPr>
              <a:t>The dataset for our credit card fraud detection project is sourced from Kaggle. This dataset is rich with various features that enable us to analyze, visualize and predict fraudulent credit card transactions.</a:t>
            </a:r>
            <a:endParaRPr sz="1700">
              <a:solidFill>
                <a:srgbClr val="000000"/>
              </a:solidFill>
              <a:latin typeface="Arial"/>
              <a:ea typeface="Arial"/>
              <a:cs typeface="Arial"/>
              <a:sym typeface="Arial"/>
            </a:endParaRPr>
          </a:p>
          <a:p>
            <a:pPr indent="0" lvl="0" marL="0" rtl="0" algn="l">
              <a:spcBef>
                <a:spcPts val="1200"/>
              </a:spcBef>
              <a:spcAft>
                <a:spcPts val="0"/>
              </a:spcAft>
              <a:buNone/>
            </a:pPr>
            <a:r>
              <a:t/>
            </a:r>
            <a:endParaRPr sz="1700">
              <a:solidFill>
                <a:srgbClr val="000000"/>
              </a:solidFill>
              <a:latin typeface="Arial"/>
              <a:ea typeface="Arial"/>
              <a:cs typeface="Arial"/>
              <a:sym typeface="Arial"/>
            </a:endParaRPr>
          </a:p>
          <a:p>
            <a:pPr indent="0" lvl="0" marL="0" rtl="0" algn="l">
              <a:spcBef>
                <a:spcPts val="1200"/>
              </a:spcBef>
              <a:spcAft>
                <a:spcPts val="0"/>
              </a:spcAft>
              <a:buNone/>
            </a:pPr>
            <a:r>
              <a:rPr b="1" lang="en-GB" sz="1700">
                <a:solidFill>
                  <a:srgbClr val="000000"/>
                </a:solidFill>
                <a:latin typeface="Arial"/>
                <a:ea typeface="Arial"/>
                <a:cs typeface="Arial"/>
                <a:sym typeface="Arial"/>
              </a:rPr>
              <a:t>V1, V2, ..., V28</a:t>
            </a:r>
            <a:r>
              <a:rPr lang="en-GB" sz="1700">
                <a:solidFill>
                  <a:srgbClr val="000000"/>
                </a:solidFill>
                <a:latin typeface="Arial"/>
                <a:ea typeface="Arial"/>
                <a:cs typeface="Arial"/>
                <a:sym typeface="Arial"/>
              </a:rPr>
              <a:t>: These are the 28 principal components resulting from the PCA transformation of the original features.</a:t>
            </a:r>
            <a:endParaRPr sz="1700">
              <a:solidFill>
                <a:srgbClr val="000000"/>
              </a:solidFill>
              <a:latin typeface="Arial"/>
              <a:ea typeface="Arial"/>
              <a:cs typeface="Arial"/>
              <a:sym typeface="Arial"/>
            </a:endParaRPr>
          </a:p>
          <a:p>
            <a:pPr indent="0" lvl="0" marL="0" rtl="0" algn="l">
              <a:spcBef>
                <a:spcPts val="1200"/>
              </a:spcBef>
              <a:spcAft>
                <a:spcPts val="0"/>
              </a:spcAft>
              <a:buNone/>
            </a:pPr>
            <a:r>
              <a:rPr b="1" lang="en-GB" sz="1700">
                <a:solidFill>
                  <a:srgbClr val="000000"/>
                </a:solidFill>
                <a:latin typeface="Arial"/>
                <a:ea typeface="Arial"/>
                <a:cs typeface="Arial"/>
                <a:sym typeface="Arial"/>
              </a:rPr>
              <a:t>Time</a:t>
            </a:r>
            <a:r>
              <a:rPr lang="en-GB" sz="1700">
                <a:solidFill>
                  <a:srgbClr val="000000"/>
                </a:solidFill>
                <a:latin typeface="Arial"/>
                <a:ea typeface="Arial"/>
                <a:cs typeface="Arial"/>
                <a:sym typeface="Arial"/>
              </a:rPr>
              <a:t>: The seconds elapsed between each transaction and the first transaction in the dataset.</a:t>
            </a:r>
            <a:endParaRPr sz="1700">
              <a:solidFill>
                <a:srgbClr val="000000"/>
              </a:solidFill>
              <a:latin typeface="Arial"/>
              <a:ea typeface="Arial"/>
              <a:cs typeface="Arial"/>
              <a:sym typeface="Arial"/>
            </a:endParaRPr>
          </a:p>
          <a:p>
            <a:pPr indent="0" lvl="0" marL="0" rtl="0" algn="l">
              <a:spcBef>
                <a:spcPts val="1200"/>
              </a:spcBef>
              <a:spcAft>
                <a:spcPts val="0"/>
              </a:spcAft>
              <a:buNone/>
            </a:pPr>
            <a:r>
              <a:rPr b="1" lang="en-GB" sz="1700">
                <a:solidFill>
                  <a:srgbClr val="000000"/>
                </a:solidFill>
                <a:latin typeface="Arial"/>
                <a:ea typeface="Arial"/>
                <a:cs typeface="Arial"/>
                <a:sym typeface="Arial"/>
              </a:rPr>
              <a:t>Amount</a:t>
            </a:r>
            <a:r>
              <a:rPr lang="en-GB" sz="1700">
                <a:solidFill>
                  <a:srgbClr val="000000"/>
                </a:solidFill>
                <a:latin typeface="Arial"/>
                <a:ea typeface="Arial"/>
                <a:cs typeface="Arial"/>
                <a:sym typeface="Arial"/>
              </a:rPr>
              <a:t>: The transaction amount.</a:t>
            </a:r>
            <a:endParaRPr sz="1700">
              <a:solidFill>
                <a:srgbClr val="000000"/>
              </a:solidFill>
              <a:latin typeface="Arial"/>
              <a:ea typeface="Arial"/>
              <a:cs typeface="Arial"/>
              <a:sym typeface="Arial"/>
            </a:endParaRPr>
          </a:p>
          <a:p>
            <a:pPr indent="0" lvl="0" marL="0" rtl="0" algn="l">
              <a:spcBef>
                <a:spcPts val="1200"/>
              </a:spcBef>
              <a:spcAft>
                <a:spcPts val="1200"/>
              </a:spcAft>
              <a:buNone/>
            </a:pPr>
            <a:r>
              <a:rPr b="1" lang="en-GB" sz="1700">
                <a:solidFill>
                  <a:srgbClr val="000000"/>
                </a:solidFill>
                <a:latin typeface="Arial"/>
                <a:ea typeface="Arial"/>
                <a:cs typeface="Arial"/>
                <a:sym typeface="Arial"/>
              </a:rPr>
              <a:t>Class</a:t>
            </a:r>
            <a:r>
              <a:rPr lang="en-GB" sz="1700">
                <a:solidFill>
                  <a:srgbClr val="000000"/>
                </a:solidFill>
                <a:latin typeface="Arial"/>
                <a:ea typeface="Arial"/>
                <a:cs typeface="Arial"/>
                <a:sym typeface="Arial"/>
              </a:rPr>
              <a:t>: ‘1’ indicates fraud and ‘0’ indicates not fraud.</a:t>
            </a:r>
            <a:endParaRPr sz="1700">
              <a:solidFill>
                <a:srgbClr val="000000"/>
              </a:solidFill>
              <a:latin typeface="Arial"/>
              <a:ea typeface="Arial"/>
              <a:cs typeface="Arial"/>
              <a:sym typeface="Arial"/>
            </a:endParaRPr>
          </a:p>
        </p:txBody>
      </p:sp>
      <p:pic>
        <p:nvPicPr>
          <p:cNvPr id="140" name="Google Shape;140;p21"/>
          <p:cNvPicPr preferRelativeResize="0"/>
          <p:nvPr/>
        </p:nvPicPr>
        <p:blipFill>
          <a:blip r:embed="rId3">
            <a:alphaModFix/>
          </a:blip>
          <a:stretch>
            <a:fillRect/>
          </a:stretch>
        </p:blipFill>
        <p:spPr>
          <a:xfrm>
            <a:off x="5548000" y="0"/>
            <a:ext cx="3672100" cy="2385800"/>
          </a:xfrm>
          <a:prstGeom prst="rect">
            <a:avLst/>
          </a:prstGeom>
          <a:noFill/>
          <a:ln>
            <a:noFill/>
          </a:ln>
        </p:spPr>
      </p:pic>
      <p:sp>
        <p:nvSpPr>
          <p:cNvPr id="141" name="Google Shape;141;p21"/>
          <p:cNvSpPr txBox="1"/>
          <p:nvPr/>
        </p:nvSpPr>
        <p:spPr>
          <a:xfrm>
            <a:off x="6144000" y="2881675"/>
            <a:ext cx="30000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1800">
                <a:solidFill>
                  <a:schemeClr val="dk1"/>
                </a:solidFill>
              </a:rPr>
              <a:t>Dataset for Credit Card Fraud Detection:</a:t>
            </a:r>
            <a:r>
              <a:rPr lang="en-GB" sz="1800">
                <a:solidFill>
                  <a:schemeClr val="dk1"/>
                </a:solidFill>
              </a:rPr>
              <a:t> </a:t>
            </a:r>
            <a:r>
              <a:rPr lang="en-GB" sz="1800" u="sng">
                <a:solidFill>
                  <a:schemeClr val="hlink"/>
                </a:solidFill>
                <a:hlinkClick r:id="rId4"/>
              </a:rPr>
              <a:t>https://www.kaggle.com/datasets/mlg-ulb/creditcardfraud</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